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906" r:id="rId2"/>
    <p:sldId id="891" r:id="rId3"/>
    <p:sldId id="890" r:id="rId4"/>
    <p:sldId id="935" r:id="rId5"/>
    <p:sldId id="936" r:id="rId6"/>
    <p:sldId id="940" r:id="rId7"/>
    <p:sldId id="892" r:id="rId8"/>
    <p:sldId id="893" r:id="rId9"/>
    <p:sldId id="894" r:id="rId10"/>
    <p:sldId id="895" r:id="rId11"/>
    <p:sldId id="896" r:id="rId12"/>
    <p:sldId id="897" r:id="rId13"/>
    <p:sldId id="901" r:id="rId14"/>
    <p:sldId id="902" r:id="rId15"/>
    <p:sldId id="903" r:id="rId16"/>
    <p:sldId id="898" r:id="rId17"/>
    <p:sldId id="899" r:id="rId18"/>
    <p:sldId id="900" r:id="rId19"/>
    <p:sldId id="927" r:id="rId20"/>
    <p:sldId id="941" r:id="rId21"/>
    <p:sldId id="942" r:id="rId22"/>
    <p:sldId id="943" r:id="rId23"/>
    <p:sldId id="908" r:id="rId24"/>
    <p:sldId id="909" r:id="rId25"/>
    <p:sldId id="910" r:id="rId26"/>
    <p:sldId id="911" r:id="rId27"/>
    <p:sldId id="912" r:id="rId28"/>
    <p:sldId id="913" r:id="rId29"/>
    <p:sldId id="932" r:id="rId30"/>
    <p:sldId id="914" r:id="rId31"/>
    <p:sldId id="915" r:id="rId32"/>
    <p:sldId id="917" r:id="rId33"/>
    <p:sldId id="916" r:id="rId34"/>
    <p:sldId id="918" r:id="rId35"/>
    <p:sldId id="925" r:id="rId36"/>
    <p:sldId id="920" r:id="rId37"/>
    <p:sldId id="921" r:id="rId38"/>
    <p:sldId id="928" r:id="rId39"/>
    <p:sldId id="922" r:id="rId40"/>
    <p:sldId id="926" r:id="rId41"/>
    <p:sldId id="923" r:id="rId42"/>
    <p:sldId id="924" r:id="rId43"/>
    <p:sldId id="944" r:id="rId44"/>
    <p:sldId id="945" r:id="rId45"/>
    <p:sldId id="946" r:id="rId46"/>
    <p:sldId id="947" r:id="rId47"/>
    <p:sldId id="948" r:id="rId48"/>
    <p:sldId id="882" r:id="rId49"/>
    <p:sldId id="879" r:id="rId50"/>
    <p:sldId id="880" r:id="rId51"/>
    <p:sldId id="881" r:id="rId52"/>
    <p:sldId id="949" r:id="rId53"/>
    <p:sldId id="950" r:id="rId54"/>
    <p:sldId id="951" r:id="rId55"/>
    <p:sldId id="952" r:id="rId56"/>
    <p:sldId id="953" r:id="rId57"/>
    <p:sldId id="954" r:id="rId58"/>
    <p:sldId id="955" r:id="rId59"/>
    <p:sldId id="956" r:id="rId60"/>
    <p:sldId id="957" r:id="rId61"/>
    <p:sldId id="958" r:id="rId62"/>
    <p:sldId id="929" r:id="rId63"/>
    <p:sldId id="959" r:id="rId64"/>
    <p:sldId id="960" r:id="rId65"/>
    <p:sldId id="961" r:id="rId66"/>
    <p:sldId id="962" r:id="rId67"/>
    <p:sldId id="870" r:id="rId68"/>
    <p:sldId id="867" r:id="rId69"/>
    <p:sldId id="963" r:id="rId70"/>
    <p:sldId id="868" r:id="rId71"/>
    <p:sldId id="964" r:id="rId72"/>
    <p:sldId id="871" r:id="rId73"/>
    <p:sldId id="872" r:id="rId74"/>
    <p:sldId id="869" r:id="rId75"/>
    <p:sldId id="873" r:id="rId76"/>
    <p:sldId id="874" r:id="rId77"/>
    <p:sldId id="875" r:id="rId78"/>
    <p:sldId id="876" r:id="rId79"/>
    <p:sldId id="877" r:id="rId80"/>
    <p:sldId id="878" r:id="rId81"/>
  </p:sldIdLst>
  <p:sldSz cx="9144000" cy="6858000" type="screen4x3"/>
  <p:notesSz cx="6797675" cy="9928225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23B"/>
    <a:srgbClr val="FF66FF"/>
    <a:srgbClr val="FFCC00"/>
    <a:srgbClr val="FFFFCC"/>
    <a:srgbClr val="FFCCCC"/>
    <a:srgbClr val="99FF33"/>
    <a:srgbClr val="99CC00"/>
    <a:srgbClr val="FF0066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6" autoAdjust="0"/>
    <p:restoredTop sz="85219" autoAdjust="0"/>
  </p:normalViewPr>
  <p:slideViewPr>
    <p:cSldViewPr>
      <p:cViewPr varScale="1">
        <p:scale>
          <a:sx n="83" d="100"/>
          <a:sy n="83" d="100"/>
        </p:scale>
        <p:origin x="1512" y="53"/>
      </p:cViewPr>
      <p:guideLst>
        <p:guide orient="horz" pos="213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gs" Target="tags/tag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B267870B-A8BC-4B7C-94AB-E17DF4DCC17D}" type="slidenum">
              <a: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10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452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11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674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12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42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13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52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14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37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15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841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16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650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17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21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18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05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19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26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548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20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724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21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03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22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119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23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931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24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824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25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76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26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51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27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741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28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733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29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62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610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30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472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31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240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32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380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33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110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34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680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35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858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36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30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37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142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38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932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39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6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4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546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40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915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41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590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42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909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67870B-A8BC-4B7C-94AB-E17DF4DCC17D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595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92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013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4522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014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74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5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9718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740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8847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929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8191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227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931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768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47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815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68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6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92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471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4476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495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143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7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244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500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214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2616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4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7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889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0958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525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148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4559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7328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076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392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742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1792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1AC4-AB1F-4C0D-B8F0-A387DC546C99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64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8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14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931C1AC4-AB1F-4C0D-B8F0-A387DC546C99}" type="slidenum">
              <a:rPr lang="en-US" altLang="zh-CN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pPr defTabSz="947867">
                <a:defRPr/>
              </a:pPr>
              <a:t>9</a:t>
            </a:fld>
            <a:endParaRPr lang="en-US" altLang="zh-CN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86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None/>
              <a:defRPr sz="3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18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>
              <a:defRPr sz="2800"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>
              <a:defRPr sz="2400"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 sz="2000"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anose="02010609060101010101" pitchFamily="2" charset="-122"/>
                <a:ea typeface="黑体" panose="0201060906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NUL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数据结构 第十五讲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                         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B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树与红黑树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itchFamily="2" charset="-122"/>
              <a:ea typeface="黑体"/>
              <a:cs typeface="Times New Roman" pitchFamily="18" charset="0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贾庆山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清华大学自动化系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tabLst/>
              <a:defRPr/>
            </a:pP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itchFamily="2" charset="-122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2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上溢与分裂（实例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1,2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75743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>
            <a:off x="1697577" y="2025859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9" name="矩形 48"/>
          <p:cNvSpPr/>
          <p:nvPr/>
        </p:nvSpPr>
        <p:spPr bwMode="auto">
          <a:xfrm>
            <a:off x="1336302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96861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057420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1331640" y="2675735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2" name="矩形 51"/>
          <p:cNvSpPr/>
          <p:nvPr/>
        </p:nvSpPr>
        <p:spPr bwMode="auto">
          <a:xfrm>
            <a:off x="612911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973354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333797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694240" y="306896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54683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15126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613492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/>
          <p:cNvCxnSpPr/>
          <p:nvPr/>
        </p:nvCxnSpPr>
        <p:spPr bwMode="auto">
          <a:xfrm>
            <a:off x="1697577" y="4219284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1335456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96438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57420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12911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73354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333797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974474" y="4534407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054683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2415126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/>
          <p:cNvCxnSpPr/>
          <p:nvPr/>
        </p:nvCxnSpPr>
        <p:spPr bwMode="auto">
          <a:xfrm>
            <a:off x="1331640" y="4869160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0" name="直接箭头连接符 69"/>
          <p:cNvCxnSpPr>
            <a:endCxn id="65" idx="0"/>
          </p:cNvCxnSpPr>
          <p:nvPr/>
        </p:nvCxnSpPr>
        <p:spPr bwMode="auto">
          <a:xfrm>
            <a:off x="972275" y="4876053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2" name="下箭头 71"/>
          <p:cNvSpPr/>
          <p:nvPr/>
        </p:nvSpPr>
        <p:spPr bwMode="auto">
          <a:xfrm>
            <a:off x="1314701" y="3566760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708681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/>
          <p:nvPr/>
        </p:nvCxnSpPr>
        <p:spPr bwMode="auto">
          <a:xfrm>
            <a:off x="4430515" y="2021833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5" name="矩形 74"/>
          <p:cNvSpPr/>
          <p:nvPr/>
        </p:nvSpPr>
        <p:spPr bwMode="auto">
          <a:xfrm>
            <a:off x="4069240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429799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90358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/>
          <p:nvPr/>
        </p:nvCxnSpPr>
        <p:spPr bwMode="auto">
          <a:xfrm>
            <a:off x="4064578" y="2671709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9" name="矩形 78"/>
          <p:cNvSpPr/>
          <p:nvPr/>
        </p:nvSpPr>
        <p:spPr bwMode="auto">
          <a:xfrm>
            <a:off x="3345849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3706292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066735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4427178" y="3064934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787621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5148064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148064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下箭头 85"/>
          <p:cNvSpPr/>
          <p:nvPr/>
        </p:nvSpPr>
        <p:spPr bwMode="auto">
          <a:xfrm>
            <a:off x="403087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334643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/>
          <p:nvPr/>
        </p:nvCxnSpPr>
        <p:spPr bwMode="auto">
          <a:xfrm>
            <a:off x="4430515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9" name="矩形 88"/>
          <p:cNvSpPr/>
          <p:nvPr/>
        </p:nvSpPr>
        <p:spPr bwMode="auto">
          <a:xfrm>
            <a:off x="4068394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429376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90358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345849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70629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06673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3707412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787621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14806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8" name="直接箭头连接符 97"/>
          <p:cNvCxnSpPr/>
          <p:nvPr/>
        </p:nvCxnSpPr>
        <p:spPr bwMode="auto">
          <a:xfrm>
            <a:off x="4064578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>
            <a:endCxn id="93" idx="0"/>
          </p:cNvCxnSpPr>
          <p:nvPr/>
        </p:nvCxnSpPr>
        <p:spPr bwMode="auto">
          <a:xfrm>
            <a:off x="3705213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0" name="矩形 99"/>
          <p:cNvSpPr/>
          <p:nvPr/>
        </p:nvSpPr>
        <p:spPr bwMode="auto">
          <a:xfrm>
            <a:off x="514533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下箭头 100"/>
          <p:cNvSpPr/>
          <p:nvPr/>
        </p:nvSpPr>
        <p:spPr bwMode="auto">
          <a:xfrm rot="16200000">
            <a:off x="5697138" y="485071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6575133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7659218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4" name="矩形 103"/>
          <p:cNvSpPr/>
          <p:nvPr/>
        </p:nvSpPr>
        <p:spPr bwMode="auto">
          <a:xfrm>
            <a:off x="729709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658079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8019061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57455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3499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95438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936115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801632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8376767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箭头连接符 112"/>
          <p:cNvCxnSpPr/>
          <p:nvPr/>
        </p:nvCxnSpPr>
        <p:spPr bwMode="auto">
          <a:xfrm>
            <a:off x="7293281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4" name="直接箭头连接符 113"/>
          <p:cNvCxnSpPr>
            <a:endCxn id="108" idx="0"/>
          </p:cNvCxnSpPr>
          <p:nvPr/>
        </p:nvCxnSpPr>
        <p:spPr bwMode="auto">
          <a:xfrm>
            <a:off x="6933916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837404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下箭头 115"/>
          <p:cNvSpPr/>
          <p:nvPr/>
        </p:nvSpPr>
        <p:spPr bwMode="auto">
          <a:xfrm rot="10800000">
            <a:off x="726173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6511313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7233277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7231618" y="139335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7955241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510732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871175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31618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6872295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7952504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8312947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7229461" y="266854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>
            <a:endCxn id="123" idx="0"/>
          </p:cNvCxnSpPr>
          <p:nvPr/>
        </p:nvCxnSpPr>
        <p:spPr bwMode="auto">
          <a:xfrm>
            <a:off x="6870096" y="267543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0" name="矩形 129"/>
          <p:cNvSpPr/>
          <p:nvPr/>
        </p:nvSpPr>
        <p:spPr bwMode="auto">
          <a:xfrm>
            <a:off x="8310220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>
            <a:endCxn id="125" idx="0"/>
          </p:cNvCxnSpPr>
          <p:nvPr/>
        </p:nvCxnSpPr>
        <p:spPr bwMode="auto">
          <a:xfrm flipH="1">
            <a:off x="7051438" y="1721210"/>
            <a:ext cx="178023" cy="612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>
            <a:off x="7600263" y="1730041"/>
            <a:ext cx="709957" cy="595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" name="矩形 2"/>
          <p:cNvSpPr/>
          <p:nvPr/>
        </p:nvSpPr>
        <p:spPr>
          <a:xfrm>
            <a:off x="497698" y="6005175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m=6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989803" y="6005175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(3,6)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860479" y="6073973"/>
            <a:ext cx="4871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398468"/>
      </p:ext>
    </p:extLst>
  </p:cSld>
  <p:clrMapOvr>
    <a:masterClrMapping/>
  </p:clrMapOvr>
  <p:transition advTm="157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上溢与分裂（实例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矩形 192"/>
          <p:cNvSpPr/>
          <p:nvPr/>
        </p:nvSpPr>
        <p:spPr bwMode="auto">
          <a:xfrm>
            <a:off x="2606222" y="1993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/>
          <p:cNvSpPr/>
          <p:nvPr/>
        </p:nvSpPr>
        <p:spPr bwMode="auto">
          <a:xfrm>
            <a:off x="1812380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矩形 194"/>
          <p:cNvSpPr/>
          <p:nvPr/>
        </p:nvSpPr>
        <p:spPr bwMode="auto">
          <a:xfrm>
            <a:off x="3396556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3684588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7" name="直接箭头连接符 196"/>
          <p:cNvCxnSpPr>
            <a:endCxn id="194" idx="0"/>
          </p:cNvCxnSpPr>
          <p:nvPr/>
        </p:nvCxnSpPr>
        <p:spPr bwMode="auto">
          <a:xfrm flipH="1">
            <a:off x="1956396" y="224923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8" name="直接箭头连接符 197"/>
          <p:cNvCxnSpPr/>
          <p:nvPr/>
        </p:nvCxnSpPr>
        <p:spPr bwMode="auto">
          <a:xfrm>
            <a:off x="2892500" y="224923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9" name="直接箭头连接符 198"/>
          <p:cNvCxnSpPr/>
          <p:nvPr/>
        </p:nvCxnSpPr>
        <p:spPr bwMode="auto">
          <a:xfrm flipH="1">
            <a:off x="1434087" y="276087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0" name="直接箭头连接符 199"/>
          <p:cNvCxnSpPr/>
          <p:nvPr/>
        </p:nvCxnSpPr>
        <p:spPr bwMode="auto">
          <a:xfrm>
            <a:off x="2085208" y="275917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1" name="矩形 200"/>
          <p:cNvSpPr/>
          <p:nvPr/>
        </p:nvSpPr>
        <p:spPr bwMode="auto">
          <a:xfrm>
            <a:off x="1164308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矩形 201"/>
          <p:cNvSpPr/>
          <p:nvPr/>
        </p:nvSpPr>
        <p:spPr bwMode="auto">
          <a:xfrm>
            <a:off x="2252245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/>
          <p:cNvSpPr/>
          <p:nvPr/>
        </p:nvSpPr>
        <p:spPr bwMode="auto">
          <a:xfrm>
            <a:off x="1964213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4" name="直接箭头连接符 203"/>
          <p:cNvCxnSpPr/>
          <p:nvPr/>
        </p:nvCxnSpPr>
        <p:spPr bwMode="auto">
          <a:xfrm flipH="1">
            <a:off x="3576056" y="276082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3986979" y="276447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6" name="矩形 205"/>
          <p:cNvSpPr/>
          <p:nvPr/>
        </p:nvSpPr>
        <p:spPr bwMode="auto">
          <a:xfrm>
            <a:off x="4188644" y="305781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572679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328700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9" name="直接箭头连接符 208"/>
          <p:cNvCxnSpPr/>
          <p:nvPr/>
        </p:nvCxnSpPr>
        <p:spPr bwMode="auto">
          <a:xfrm flipH="1">
            <a:off x="2903016" y="275154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0" name="矩形 209"/>
          <p:cNvSpPr/>
          <p:nvPr/>
        </p:nvSpPr>
        <p:spPr bwMode="auto">
          <a:xfrm>
            <a:off x="275481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1" name="直接箭头连接符 210"/>
          <p:cNvCxnSpPr/>
          <p:nvPr/>
        </p:nvCxnSpPr>
        <p:spPr bwMode="auto">
          <a:xfrm>
            <a:off x="2750977" y="180149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452340" y="305578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下箭头 212"/>
          <p:cNvSpPr/>
          <p:nvPr/>
        </p:nvSpPr>
        <p:spPr bwMode="auto">
          <a:xfrm rot="16200000">
            <a:off x="4812745" y="266339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7094034" y="19871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6300192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7884368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8172400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/>
          <p:cNvCxnSpPr>
            <a:endCxn id="235" idx="0"/>
          </p:cNvCxnSpPr>
          <p:nvPr/>
        </p:nvCxnSpPr>
        <p:spPr bwMode="auto">
          <a:xfrm flipH="1">
            <a:off x="6444208" y="224296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9" name="直接箭头连接符 238"/>
          <p:cNvCxnSpPr/>
          <p:nvPr/>
        </p:nvCxnSpPr>
        <p:spPr bwMode="auto">
          <a:xfrm>
            <a:off x="7380312" y="2242962"/>
            <a:ext cx="815404" cy="2580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0" name="直接箭头连接符 239"/>
          <p:cNvCxnSpPr/>
          <p:nvPr/>
        </p:nvCxnSpPr>
        <p:spPr bwMode="auto">
          <a:xfrm flipH="1">
            <a:off x="5921899" y="2754596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1" name="直接箭头连接符 240"/>
          <p:cNvCxnSpPr/>
          <p:nvPr/>
        </p:nvCxnSpPr>
        <p:spPr bwMode="auto">
          <a:xfrm>
            <a:off x="6573020" y="275290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2" name="矩形 241"/>
          <p:cNvSpPr/>
          <p:nvPr/>
        </p:nvSpPr>
        <p:spPr bwMode="auto">
          <a:xfrm>
            <a:off x="5456256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矩形 242"/>
          <p:cNvSpPr/>
          <p:nvPr/>
        </p:nvSpPr>
        <p:spPr bwMode="auto">
          <a:xfrm>
            <a:off x="6740057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6452025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5" name="直接箭头连接符 244"/>
          <p:cNvCxnSpPr/>
          <p:nvPr/>
        </p:nvCxnSpPr>
        <p:spPr bwMode="auto">
          <a:xfrm flipH="1">
            <a:off x="8063868" y="275455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6" name="直接箭头连接符 245"/>
          <p:cNvCxnSpPr/>
          <p:nvPr/>
        </p:nvCxnSpPr>
        <p:spPr bwMode="auto">
          <a:xfrm>
            <a:off x="8474791" y="275819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8676456" y="30515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8060491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77481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7390828" y="274527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1" name="矩形 250"/>
          <p:cNvSpPr/>
          <p:nvPr/>
        </p:nvSpPr>
        <p:spPr bwMode="auto">
          <a:xfrm>
            <a:off x="724262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2" name="直接箭头连接符 251"/>
          <p:cNvCxnSpPr/>
          <p:nvPr/>
        </p:nvCxnSpPr>
        <p:spPr bwMode="auto">
          <a:xfrm>
            <a:off x="7238789" y="179522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3" name="矩形 252"/>
          <p:cNvSpPr/>
          <p:nvPr/>
        </p:nvSpPr>
        <p:spPr bwMode="auto">
          <a:xfrm>
            <a:off x="5744288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6033860" y="305065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5" name="下箭头 254"/>
          <p:cNvSpPr/>
          <p:nvPr/>
        </p:nvSpPr>
        <p:spPr bwMode="auto">
          <a:xfrm rot="16200000">
            <a:off x="437176" y="42146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56" name="矩形 255"/>
          <p:cNvSpPr/>
          <p:nvPr/>
        </p:nvSpPr>
        <p:spPr bwMode="auto">
          <a:xfrm>
            <a:off x="2787543" y="372136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1993701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577877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3865909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0" name="直接箭头连接符 259"/>
          <p:cNvCxnSpPr>
            <a:endCxn id="257" idx="0"/>
          </p:cNvCxnSpPr>
          <p:nvPr/>
        </p:nvCxnSpPr>
        <p:spPr bwMode="auto">
          <a:xfrm flipH="1">
            <a:off x="2137717" y="397721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1" name="直接箭头连接符 260"/>
          <p:cNvCxnSpPr/>
          <p:nvPr/>
        </p:nvCxnSpPr>
        <p:spPr bwMode="auto">
          <a:xfrm>
            <a:off x="3073821" y="3977218"/>
            <a:ext cx="793842" cy="260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3" name="直接箭头连接符 262"/>
          <p:cNvCxnSpPr/>
          <p:nvPr/>
        </p:nvCxnSpPr>
        <p:spPr bwMode="auto">
          <a:xfrm>
            <a:off x="2266529" y="448715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4" name="矩形 263"/>
          <p:cNvSpPr/>
          <p:nvPr/>
        </p:nvSpPr>
        <p:spPr bwMode="auto">
          <a:xfrm>
            <a:off x="1151411" y="479109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2433566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矩形 265"/>
          <p:cNvSpPr/>
          <p:nvPr/>
        </p:nvSpPr>
        <p:spPr bwMode="auto">
          <a:xfrm>
            <a:off x="2145534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7" name="直接箭头连接符 266"/>
          <p:cNvCxnSpPr/>
          <p:nvPr/>
        </p:nvCxnSpPr>
        <p:spPr bwMode="auto">
          <a:xfrm flipH="1">
            <a:off x="3757377" y="448880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8" name="直接箭头连接符 267"/>
          <p:cNvCxnSpPr/>
          <p:nvPr/>
        </p:nvCxnSpPr>
        <p:spPr bwMode="auto">
          <a:xfrm>
            <a:off x="4168300" y="449245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9" name="矩形 268"/>
          <p:cNvSpPr/>
          <p:nvPr/>
        </p:nvSpPr>
        <p:spPr bwMode="auto">
          <a:xfrm>
            <a:off x="4369965" y="47857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矩形 269"/>
          <p:cNvSpPr/>
          <p:nvPr/>
        </p:nvSpPr>
        <p:spPr bwMode="auto">
          <a:xfrm>
            <a:off x="3754000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 bwMode="auto">
          <a:xfrm>
            <a:off x="346832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2" name="直接箭头连接符 271"/>
          <p:cNvCxnSpPr/>
          <p:nvPr/>
        </p:nvCxnSpPr>
        <p:spPr bwMode="auto">
          <a:xfrm flipH="1">
            <a:off x="3084337" y="447952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3" name="矩形 272"/>
          <p:cNvSpPr/>
          <p:nvPr/>
        </p:nvSpPr>
        <p:spPr bwMode="auto">
          <a:xfrm>
            <a:off x="293613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4" name="直接箭头连接符 273"/>
          <p:cNvCxnSpPr/>
          <p:nvPr/>
        </p:nvCxnSpPr>
        <p:spPr bwMode="auto">
          <a:xfrm>
            <a:off x="2932298" y="352947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5" name="矩形 274"/>
          <p:cNvSpPr/>
          <p:nvPr/>
        </p:nvSpPr>
        <p:spPr bwMode="auto">
          <a:xfrm>
            <a:off x="1719658" y="42273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矩形 275"/>
          <p:cNvSpPr/>
          <p:nvPr/>
        </p:nvSpPr>
        <p:spPr bwMode="auto">
          <a:xfrm>
            <a:off x="1727369" y="47849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2" name="直接箭头连接符 261"/>
          <p:cNvCxnSpPr>
            <a:endCxn id="276" idx="0"/>
          </p:cNvCxnSpPr>
          <p:nvPr/>
        </p:nvCxnSpPr>
        <p:spPr bwMode="auto">
          <a:xfrm flipH="1">
            <a:off x="1871385" y="4488852"/>
            <a:ext cx="122317" cy="2960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7" name="直接箭头连接符 276"/>
          <p:cNvCxnSpPr>
            <a:endCxn id="264" idx="0"/>
          </p:cNvCxnSpPr>
          <p:nvPr/>
        </p:nvCxnSpPr>
        <p:spPr bwMode="auto">
          <a:xfrm flipH="1">
            <a:off x="1295427" y="448979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8" name="下箭头 277"/>
          <p:cNvSpPr/>
          <p:nvPr/>
        </p:nvSpPr>
        <p:spPr bwMode="auto">
          <a:xfrm rot="16200000">
            <a:off x="4912919" y="413199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9" name="矩形 278"/>
          <p:cNvSpPr/>
          <p:nvPr/>
        </p:nvSpPr>
        <p:spPr bwMode="auto">
          <a:xfrm>
            <a:off x="7122221" y="37082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6328379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矩形 280"/>
          <p:cNvSpPr/>
          <p:nvPr/>
        </p:nvSpPr>
        <p:spPr bwMode="auto">
          <a:xfrm>
            <a:off x="7912555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8200587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3" name="直接箭头连接符 282"/>
          <p:cNvCxnSpPr>
            <a:endCxn id="280" idx="0"/>
          </p:cNvCxnSpPr>
          <p:nvPr/>
        </p:nvCxnSpPr>
        <p:spPr bwMode="auto">
          <a:xfrm flipH="1">
            <a:off x="6472395" y="396409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4" name="直接箭头连接符 283"/>
          <p:cNvCxnSpPr/>
          <p:nvPr/>
        </p:nvCxnSpPr>
        <p:spPr bwMode="auto">
          <a:xfrm>
            <a:off x="7408499" y="3964092"/>
            <a:ext cx="824195" cy="2585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5" name="直接箭头连接符 284"/>
          <p:cNvCxnSpPr/>
          <p:nvPr/>
        </p:nvCxnSpPr>
        <p:spPr bwMode="auto">
          <a:xfrm>
            <a:off x="6601207" y="447403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86" name="矩形 285"/>
          <p:cNvSpPr/>
          <p:nvPr/>
        </p:nvSpPr>
        <p:spPr bwMode="auto">
          <a:xfrm>
            <a:off x="5486089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7" name="矩形 286"/>
          <p:cNvSpPr/>
          <p:nvPr/>
        </p:nvSpPr>
        <p:spPr bwMode="auto">
          <a:xfrm>
            <a:off x="6876256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矩形 287"/>
          <p:cNvSpPr/>
          <p:nvPr/>
        </p:nvSpPr>
        <p:spPr bwMode="auto">
          <a:xfrm>
            <a:off x="6300192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 flipH="1">
            <a:off x="8092055" y="447568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>
            <a:off x="8502978" y="447932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1" name="矩形 290"/>
          <p:cNvSpPr/>
          <p:nvPr/>
        </p:nvSpPr>
        <p:spPr bwMode="auto">
          <a:xfrm>
            <a:off x="8704643" y="477266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矩形 291"/>
          <p:cNvSpPr/>
          <p:nvPr/>
        </p:nvSpPr>
        <p:spPr bwMode="auto">
          <a:xfrm>
            <a:off x="8088678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矩形 292"/>
          <p:cNvSpPr/>
          <p:nvPr/>
        </p:nvSpPr>
        <p:spPr bwMode="auto">
          <a:xfrm>
            <a:off x="780299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4" name="直接箭头连接符 293"/>
          <p:cNvCxnSpPr/>
          <p:nvPr/>
        </p:nvCxnSpPr>
        <p:spPr bwMode="auto">
          <a:xfrm flipH="1">
            <a:off x="7419015" y="446640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5" name="矩形 294"/>
          <p:cNvSpPr/>
          <p:nvPr/>
        </p:nvSpPr>
        <p:spPr bwMode="auto">
          <a:xfrm>
            <a:off x="727080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6" name="直接箭头连接符 295"/>
          <p:cNvCxnSpPr/>
          <p:nvPr/>
        </p:nvCxnSpPr>
        <p:spPr bwMode="auto">
          <a:xfrm>
            <a:off x="7266976" y="351635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7" name="矩形 296"/>
          <p:cNvSpPr/>
          <p:nvPr/>
        </p:nvSpPr>
        <p:spPr bwMode="auto">
          <a:xfrm>
            <a:off x="6054336" y="421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矩形 297"/>
          <p:cNvSpPr/>
          <p:nvPr/>
        </p:nvSpPr>
        <p:spPr bwMode="auto">
          <a:xfrm>
            <a:off x="5925164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9" name="直接箭头连接符 298"/>
          <p:cNvCxnSpPr/>
          <p:nvPr/>
        </p:nvCxnSpPr>
        <p:spPr bwMode="auto">
          <a:xfrm flipH="1">
            <a:off x="6046869" y="447572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0" name="直接箭头连接符 299"/>
          <p:cNvCxnSpPr>
            <a:endCxn id="286" idx="0"/>
          </p:cNvCxnSpPr>
          <p:nvPr/>
        </p:nvCxnSpPr>
        <p:spPr bwMode="auto">
          <a:xfrm flipH="1">
            <a:off x="5630105" y="447667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01" name="矩形 300"/>
          <p:cNvSpPr/>
          <p:nvPr/>
        </p:nvSpPr>
        <p:spPr bwMode="auto">
          <a:xfrm>
            <a:off x="6588253" y="477066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下箭头 301"/>
          <p:cNvSpPr/>
          <p:nvPr/>
        </p:nvSpPr>
        <p:spPr bwMode="auto">
          <a:xfrm rot="16200000">
            <a:off x="589729" y="583380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03" name="矩形 302"/>
          <p:cNvSpPr/>
          <p:nvPr/>
        </p:nvSpPr>
        <p:spPr bwMode="auto">
          <a:xfrm>
            <a:off x="2799031" y="54100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4" name="矩形 303"/>
          <p:cNvSpPr/>
          <p:nvPr/>
        </p:nvSpPr>
        <p:spPr bwMode="auto">
          <a:xfrm>
            <a:off x="2005189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5" name="矩形 304"/>
          <p:cNvSpPr/>
          <p:nvPr/>
        </p:nvSpPr>
        <p:spPr bwMode="auto">
          <a:xfrm>
            <a:off x="3589365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6" name="矩形 305"/>
          <p:cNvSpPr/>
          <p:nvPr/>
        </p:nvSpPr>
        <p:spPr bwMode="auto">
          <a:xfrm>
            <a:off x="3877397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7" name="直接箭头连接符 306"/>
          <p:cNvCxnSpPr>
            <a:endCxn id="304" idx="0"/>
          </p:cNvCxnSpPr>
          <p:nvPr/>
        </p:nvCxnSpPr>
        <p:spPr bwMode="auto">
          <a:xfrm flipH="1">
            <a:off x="2149205" y="5665902"/>
            <a:ext cx="648072" cy="250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8" name="直接箭头连接符 307"/>
          <p:cNvCxnSpPr/>
          <p:nvPr/>
        </p:nvCxnSpPr>
        <p:spPr bwMode="auto">
          <a:xfrm>
            <a:off x="3085309" y="5665902"/>
            <a:ext cx="799560" cy="2464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0" name="矩形 309"/>
          <p:cNvSpPr/>
          <p:nvPr/>
        </p:nvSpPr>
        <p:spPr bwMode="auto">
          <a:xfrm>
            <a:off x="1162899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矩形 310"/>
          <p:cNvSpPr/>
          <p:nvPr/>
        </p:nvSpPr>
        <p:spPr bwMode="auto">
          <a:xfrm>
            <a:off x="2553066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2051720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3" name="直接箭头连接符 312"/>
          <p:cNvCxnSpPr/>
          <p:nvPr/>
        </p:nvCxnSpPr>
        <p:spPr bwMode="auto">
          <a:xfrm flipH="1">
            <a:off x="3768865" y="617749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4" name="直接箭头连接符 313"/>
          <p:cNvCxnSpPr/>
          <p:nvPr/>
        </p:nvCxnSpPr>
        <p:spPr bwMode="auto">
          <a:xfrm>
            <a:off x="4179788" y="618113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5" name="矩形 314"/>
          <p:cNvSpPr/>
          <p:nvPr/>
        </p:nvSpPr>
        <p:spPr bwMode="auto">
          <a:xfrm>
            <a:off x="4381453" y="647447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6" name="矩形 315"/>
          <p:cNvSpPr/>
          <p:nvPr/>
        </p:nvSpPr>
        <p:spPr bwMode="auto">
          <a:xfrm>
            <a:off x="3765488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矩形 316"/>
          <p:cNvSpPr/>
          <p:nvPr/>
        </p:nvSpPr>
        <p:spPr bwMode="auto">
          <a:xfrm>
            <a:off x="347980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8" name="直接箭头连接符 317"/>
          <p:cNvCxnSpPr/>
          <p:nvPr/>
        </p:nvCxnSpPr>
        <p:spPr bwMode="auto">
          <a:xfrm flipH="1">
            <a:off x="3095825" y="616821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9" name="矩形 318"/>
          <p:cNvSpPr/>
          <p:nvPr/>
        </p:nvSpPr>
        <p:spPr bwMode="auto">
          <a:xfrm>
            <a:off x="294761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/>
          <p:cNvCxnSpPr/>
          <p:nvPr/>
        </p:nvCxnSpPr>
        <p:spPr bwMode="auto">
          <a:xfrm>
            <a:off x="2943786" y="521816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1" name="矩形 320"/>
          <p:cNvSpPr/>
          <p:nvPr/>
        </p:nvSpPr>
        <p:spPr bwMode="auto">
          <a:xfrm>
            <a:off x="1731146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2" name="矩形 321"/>
          <p:cNvSpPr/>
          <p:nvPr/>
        </p:nvSpPr>
        <p:spPr bwMode="auto">
          <a:xfrm>
            <a:off x="1601974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3" name="直接箭头连接符 322"/>
          <p:cNvCxnSpPr/>
          <p:nvPr/>
        </p:nvCxnSpPr>
        <p:spPr bwMode="auto">
          <a:xfrm flipH="1">
            <a:off x="1723679" y="617753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4" name="直接箭头连接符 323"/>
          <p:cNvCxnSpPr>
            <a:endCxn id="310" idx="0"/>
          </p:cNvCxnSpPr>
          <p:nvPr/>
        </p:nvCxnSpPr>
        <p:spPr bwMode="auto">
          <a:xfrm flipH="1">
            <a:off x="1306915" y="617848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6" name="矩形 325"/>
          <p:cNvSpPr/>
          <p:nvPr/>
        </p:nvSpPr>
        <p:spPr bwMode="auto">
          <a:xfrm>
            <a:off x="2293221" y="5916033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9" name="直接箭头连接符 308"/>
          <p:cNvCxnSpPr>
            <a:endCxn id="312" idx="0"/>
          </p:cNvCxnSpPr>
          <p:nvPr/>
        </p:nvCxnSpPr>
        <p:spPr bwMode="auto">
          <a:xfrm flipH="1">
            <a:off x="2195736" y="6175842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7" name="直接箭头连接符 326"/>
          <p:cNvCxnSpPr>
            <a:endCxn id="311" idx="0"/>
          </p:cNvCxnSpPr>
          <p:nvPr/>
        </p:nvCxnSpPr>
        <p:spPr bwMode="auto">
          <a:xfrm>
            <a:off x="2574670" y="6178007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8" name="下箭头 327"/>
          <p:cNvSpPr/>
          <p:nvPr/>
        </p:nvSpPr>
        <p:spPr bwMode="auto">
          <a:xfrm rot="16200000">
            <a:off x="4912919" y="578190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7236296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6946510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7912555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8200587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6760427" y="5622992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7513279" y="5615426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5486089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6876256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6374910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/>
          <p:nvPr/>
        </p:nvCxnSpPr>
        <p:spPr bwMode="auto">
          <a:xfrm flipH="1">
            <a:off x="8092055" y="6125598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8502978" y="6129247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8704643" y="642258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8088678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780299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7419015" y="6116320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727080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5" name="直接箭头连接符 344"/>
          <p:cNvCxnSpPr/>
          <p:nvPr/>
        </p:nvCxnSpPr>
        <p:spPr bwMode="auto">
          <a:xfrm>
            <a:off x="7266976" y="5166269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6" name="矩形 345"/>
          <p:cNvSpPr/>
          <p:nvPr/>
        </p:nvSpPr>
        <p:spPr bwMode="auto">
          <a:xfrm>
            <a:off x="6054336" y="5864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5925164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6046869" y="6125644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5630105" y="6126589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6616411" y="58641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6518926" y="6123950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6897860" y="6126115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6198352" y="5615426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4" name="矩形 353"/>
          <p:cNvSpPr/>
          <p:nvPr/>
        </p:nvSpPr>
        <p:spPr>
          <a:xfrm>
            <a:off x="4392505" y="1238813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((2,3)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3" name="矩形 2"/>
          <p:cNvSpPr/>
          <p:nvPr/>
        </p:nvSpPr>
        <p:spPr>
          <a:xfrm>
            <a:off x="4507716" y="2311497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插入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507716" y="37526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插入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>
          <a:xfrm flipH="1">
            <a:off x="179512" y="3819647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>
          <a:xfrm flipH="1">
            <a:off x="179512" y="5481236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51" name="矩形 150"/>
          <p:cNvSpPr/>
          <p:nvPr/>
        </p:nvSpPr>
        <p:spPr>
          <a:xfrm flipH="1">
            <a:off x="4542829" y="5480642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447817"/>
      </p:ext>
    </p:extLst>
  </p:cSld>
  <p:clrMapOvr>
    <a:masterClrMapping/>
  </p:clrMapOvr>
  <p:transition advTm="157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上溢与分裂（实例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8" name="下箭头 327"/>
          <p:cNvSpPr/>
          <p:nvPr/>
        </p:nvSpPr>
        <p:spPr bwMode="auto">
          <a:xfrm rot="16200000">
            <a:off x="4734946" y="265619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2557598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2267812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3233857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3521889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2081729" y="2356446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2834581" y="2348880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807391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219755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1696212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>
            <a:endCxn id="341" idx="0"/>
          </p:cNvCxnSpPr>
          <p:nvPr/>
        </p:nvCxnSpPr>
        <p:spPr bwMode="auto">
          <a:xfrm flipH="1">
            <a:off x="3455114" y="2859052"/>
            <a:ext cx="71257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3824280" y="2862701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4025945" y="315603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331109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3025419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2740317" y="2849774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2592111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6" name="矩形 345"/>
          <p:cNvSpPr/>
          <p:nvPr/>
        </p:nvSpPr>
        <p:spPr bwMode="auto">
          <a:xfrm>
            <a:off x="1375638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1246466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1368171" y="2859098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951407" y="2860043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1937713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1840228" y="2857404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2219162" y="2859569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1519654" y="2348880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3596777" y="31540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7079596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6789810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7596336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8172400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>
            <a:endCxn id="166" idx="0"/>
          </p:cNvCxnSpPr>
          <p:nvPr/>
        </p:nvCxnSpPr>
        <p:spPr bwMode="auto">
          <a:xfrm flipH="1">
            <a:off x="6603727" y="2348880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1" name="直接箭头连接符 150"/>
          <p:cNvCxnSpPr/>
          <p:nvPr/>
        </p:nvCxnSpPr>
        <p:spPr bwMode="auto">
          <a:xfrm>
            <a:off x="7356579" y="2341314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2" name="矩形 151"/>
          <p:cNvSpPr/>
          <p:nvPr/>
        </p:nvSpPr>
        <p:spPr bwMode="auto">
          <a:xfrm>
            <a:off x="5329389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19556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218210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/>
          <p:cNvCxnSpPr/>
          <p:nvPr/>
        </p:nvCxnSpPr>
        <p:spPr bwMode="auto">
          <a:xfrm>
            <a:off x="8460432" y="2845881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7" name="矩形 156"/>
          <p:cNvSpPr/>
          <p:nvPr/>
        </p:nvSpPr>
        <p:spPr bwMode="auto">
          <a:xfrm>
            <a:off x="8547943" y="3148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7884368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7547417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直接箭头连接符 159"/>
          <p:cNvCxnSpPr/>
          <p:nvPr/>
        </p:nvCxnSpPr>
        <p:spPr bwMode="auto">
          <a:xfrm flipH="1">
            <a:off x="7262316" y="2851532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1" name="矩形 160"/>
          <p:cNvSpPr/>
          <p:nvPr/>
        </p:nvSpPr>
        <p:spPr bwMode="auto">
          <a:xfrm>
            <a:off x="7114109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5897636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5768464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4" name="直接箭头连接符 163"/>
          <p:cNvCxnSpPr/>
          <p:nvPr/>
        </p:nvCxnSpPr>
        <p:spPr bwMode="auto">
          <a:xfrm flipH="1">
            <a:off x="5890169" y="2851532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5" name="直接箭头连接符 164"/>
          <p:cNvCxnSpPr>
            <a:endCxn id="152" idx="0"/>
          </p:cNvCxnSpPr>
          <p:nvPr/>
        </p:nvCxnSpPr>
        <p:spPr bwMode="auto">
          <a:xfrm flipH="1">
            <a:off x="5473405" y="285247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6" name="矩形 165"/>
          <p:cNvSpPr/>
          <p:nvPr/>
        </p:nvSpPr>
        <p:spPr bwMode="auto">
          <a:xfrm>
            <a:off x="6459711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54" idx="0"/>
          </p:cNvCxnSpPr>
          <p:nvPr/>
        </p:nvCxnSpPr>
        <p:spPr bwMode="auto">
          <a:xfrm flipH="1">
            <a:off x="6362226" y="2849838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8" name="直接箭头连接符 167"/>
          <p:cNvCxnSpPr>
            <a:endCxn id="153" idx="0"/>
          </p:cNvCxnSpPr>
          <p:nvPr/>
        </p:nvCxnSpPr>
        <p:spPr bwMode="auto">
          <a:xfrm>
            <a:off x="6741160" y="2852003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>
            <a:endCxn id="162" idx="0"/>
          </p:cNvCxnSpPr>
          <p:nvPr/>
        </p:nvCxnSpPr>
        <p:spPr bwMode="auto">
          <a:xfrm flipH="1">
            <a:off x="6041652" y="2341314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0" name="矩形 169"/>
          <p:cNvSpPr/>
          <p:nvPr/>
        </p:nvSpPr>
        <p:spPr bwMode="auto">
          <a:xfrm>
            <a:off x="8039274" y="314644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505900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((2,3)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cxnSp>
        <p:nvCxnSpPr>
          <p:cNvPr id="155" name="直接箭头连接符 154"/>
          <p:cNvCxnSpPr>
            <a:endCxn id="159" idx="0"/>
          </p:cNvCxnSpPr>
          <p:nvPr/>
        </p:nvCxnSpPr>
        <p:spPr bwMode="auto">
          <a:xfrm flipH="1">
            <a:off x="7691433" y="2847639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70" idx="0"/>
          </p:cNvCxnSpPr>
          <p:nvPr/>
        </p:nvCxnSpPr>
        <p:spPr bwMode="auto">
          <a:xfrm>
            <a:off x="8169017" y="2844872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7" name="下箭头 176"/>
          <p:cNvSpPr/>
          <p:nvPr/>
        </p:nvSpPr>
        <p:spPr bwMode="auto">
          <a:xfrm rot="16200000">
            <a:off x="338683" y="483844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2557598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2267812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3074338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3650402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2" name="直接箭头连接符 181"/>
          <p:cNvCxnSpPr>
            <a:endCxn id="218" idx="0"/>
          </p:cNvCxnSpPr>
          <p:nvPr/>
        </p:nvCxnSpPr>
        <p:spPr bwMode="auto">
          <a:xfrm flipH="1">
            <a:off x="2081729" y="4692655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4" name="矩形 183"/>
          <p:cNvSpPr/>
          <p:nvPr/>
        </p:nvSpPr>
        <p:spPr bwMode="auto">
          <a:xfrm>
            <a:off x="807391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2197558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1696212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7" name="直接箭头连接符 186"/>
          <p:cNvCxnSpPr/>
          <p:nvPr/>
        </p:nvCxnSpPr>
        <p:spPr bwMode="auto">
          <a:xfrm>
            <a:off x="3938434" y="5189656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8" name="矩形 187"/>
          <p:cNvSpPr/>
          <p:nvPr/>
        </p:nvSpPr>
        <p:spPr bwMode="auto">
          <a:xfrm>
            <a:off x="4025945" y="54922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 bwMode="auto">
          <a:xfrm>
            <a:off x="2844110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3025419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2740318" y="5195307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2592111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1375638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1246466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6" name="直接箭头连接符 215"/>
          <p:cNvCxnSpPr/>
          <p:nvPr/>
        </p:nvCxnSpPr>
        <p:spPr bwMode="auto">
          <a:xfrm flipH="1">
            <a:off x="1368171" y="5195307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>
            <a:endCxn id="184" idx="0"/>
          </p:cNvCxnSpPr>
          <p:nvPr/>
        </p:nvCxnSpPr>
        <p:spPr bwMode="auto">
          <a:xfrm flipH="1">
            <a:off x="951407" y="5196252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1937713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9" name="直接箭头连接符 218"/>
          <p:cNvCxnSpPr>
            <a:endCxn id="186" idx="0"/>
          </p:cNvCxnSpPr>
          <p:nvPr/>
        </p:nvCxnSpPr>
        <p:spPr bwMode="auto">
          <a:xfrm flipH="1">
            <a:off x="1840228" y="5193613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>
            <a:endCxn id="185" idx="0"/>
          </p:cNvCxnSpPr>
          <p:nvPr/>
        </p:nvCxnSpPr>
        <p:spPr bwMode="auto">
          <a:xfrm>
            <a:off x="2219162" y="5195778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1" name="直接箭头连接符 220"/>
          <p:cNvCxnSpPr>
            <a:endCxn id="214" idx="0"/>
          </p:cNvCxnSpPr>
          <p:nvPr/>
        </p:nvCxnSpPr>
        <p:spPr bwMode="auto">
          <a:xfrm flipH="1">
            <a:off x="1519654" y="4685089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2" name="矩形 221"/>
          <p:cNvSpPr/>
          <p:nvPr/>
        </p:nvSpPr>
        <p:spPr bwMode="auto">
          <a:xfrm>
            <a:off x="3517276" y="549021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3" name="直接箭头连接符 222"/>
          <p:cNvCxnSpPr>
            <a:endCxn id="190" idx="0"/>
          </p:cNvCxnSpPr>
          <p:nvPr/>
        </p:nvCxnSpPr>
        <p:spPr bwMode="auto">
          <a:xfrm flipH="1">
            <a:off x="3169435" y="5191414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>
            <a:endCxn id="222" idx="0"/>
          </p:cNvCxnSpPr>
          <p:nvPr/>
        </p:nvCxnSpPr>
        <p:spPr bwMode="auto">
          <a:xfrm>
            <a:off x="3647019" y="5188647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3" name="直接箭头连接符 182"/>
          <p:cNvCxnSpPr>
            <a:endCxn id="180" idx="0"/>
          </p:cNvCxnSpPr>
          <p:nvPr/>
        </p:nvCxnSpPr>
        <p:spPr bwMode="auto">
          <a:xfrm>
            <a:off x="2834581" y="4685089"/>
            <a:ext cx="383773" cy="249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5" name="直接箭头连接符 224"/>
          <p:cNvCxnSpPr>
            <a:endCxn id="181" idx="0"/>
          </p:cNvCxnSpPr>
          <p:nvPr/>
        </p:nvCxnSpPr>
        <p:spPr bwMode="auto">
          <a:xfrm>
            <a:off x="3138116" y="4685600"/>
            <a:ext cx="656302" cy="249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6" name="下箭头 225"/>
          <p:cNvSpPr/>
          <p:nvPr/>
        </p:nvSpPr>
        <p:spPr bwMode="auto">
          <a:xfrm rot="16200000">
            <a:off x="4656912" y="496536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948264" y="39009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6156176" y="44314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7403249" y="493832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8207099" y="492661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1" name="直接箭头连接符 230"/>
          <p:cNvCxnSpPr>
            <a:endCxn id="364" idx="0"/>
          </p:cNvCxnSpPr>
          <p:nvPr/>
        </p:nvCxnSpPr>
        <p:spPr bwMode="auto">
          <a:xfrm>
            <a:off x="6442688" y="4684439"/>
            <a:ext cx="229306" cy="2286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2" name="矩形 231"/>
          <p:cNvSpPr/>
          <p:nvPr/>
        </p:nvSpPr>
        <p:spPr bwMode="auto">
          <a:xfrm>
            <a:off x="5364088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6754255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5" name="矩形 324"/>
          <p:cNvSpPr/>
          <p:nvPr/>
        </p:nvSpPr>
        <p:spPr bwMode="auto">
          <a:xfrm>
            <a:off x="6252909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箭头连接符 353"/>
          <p:cNvCxnSpPr/>
          <p:nvPr/>
        </p:nvCxnSpPr>
        <p:spPr bwMode="auto">
          <a:xfrm>
            <a:off x="8495131" y="5181440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5" name="矩形 354"/>
          <p:cNvSpPr/>
          <p:nvPr/>
        </p:nvSpPr>
        <p:spPr bwMode="auto">
          <a:xfrm>
            <a:off x="8582642" y="548403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6" name="矩形 355"/>
          <p:cNvSpPr/>
          <p:nvPr/>
        </p:nvSpPr>
        <p:spPr bwMode="auto">
          <a:xfrm>
            <a:off x="7786209" y="44439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7" name="矩形 356"/>
          <p:cNvSpPr/>
          <p:nvPr/>
        </p:nvSpPr>
        <p:spPr bwMode="auto">
          <a:xfrm>
            <a:off x="7582116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8" name="直接箭头连接符 357"/>
          <p:cNvCxnSpPr/>
          <p:nvPr/>
        </p:nvCxnSpPr>
        <p:spPr bwMode="auto">
          <a:xfrm flipH="1">
            <a:off x="7297016" y="5201389"/>
            <a:ext cx="103680" cy="280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9" name="矩形 358"/>
          <p:cNvSpPr/>
          <p:nvPr/>
        </p:nvSpPr>
        <p:spPr bwMode="auto">
          <a:xfrm>
            <a:off x="7148808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0" name="矩形 359"/>
          <p:cNvSpPr/>
          <p:nvPr/>
        </p:nvSpPr>
        <p:spPr bwMode="auto">
          <a:xfrm>
            <a:off x="5724128" y="49255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1" name="矩形 360"/>
          <p:cNvSpPr/>
          <p:nvPr/>
        </p:nvSpPr>
        <p:spPr bwMode="auto">
          <a:xfrm>
            <a:off x="5803163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2" name="直接箭头连接符 361"/>
          <p:cNvCxnSpPr/>
          <p:nvPr/>
        </p:nvCxnSpPr>
        <p:spPr bwMode="auto">
          <a:xfrm flipH="1">
            <a:off x="5924868" y="5180431"/>
            <a:ext cx="86597" cy="301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3" name="直接箭头连接符 362"/>
          <p:cNvCxnSpPr>
            <a:endCxn id="232" idx="0"/>
          </p:cNvCxnSpPr>
          <p:nvPr/>
        </p:nvCxnSpPr>
        <p:spPr bwMode="auto">
          <a:xfrm flipH="1">
            <a:off x="5508104" y="5193613"/>
            <a:ext cx="226219" cy="295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4" name="矩形 363"/>
          <p:cNvSpPr/>
          <p:nvPr/>
        </p:nvSpPr>
        <p:spPr bwMode="auto">
          <a:xfrm>
            <a:off x="6527978" y="49130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5" name="直接箭头连接符 364"/>
          <p:cNvCxnSpPr>
            <a:endCxn id="325" idx="0"/>
          </p:cNvCxnSpPr>
          <p:nvPr/>
        </p:nvCxnSpPr>
        <p:spPr bwMode="auto">
          <a:xfrm flipH="1">
            <a:off x="6396925" y="5168899"/>
            <a:ext cx="127670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6" name="直接箭头连接符 365"/>
          <p:cNvCxnSpPr>
            <a:endCxn id="233" idx="0"/>
          </p:cNvCxnSpPr>
          <p:nvPr/>
        </p:nvCxnSpPr>
        <p:spPr bwMode="auto">
          <a:xfrm>
            <a:off x="6824278" y="5168899"/>
            <a:ext cx="73993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7" name="直接箭头连接符 366"/>
          <p:cNvCxnSpPr>
            <a:endCxn id="360" idx="0"/>
          </p:cNvCxnSpPr>
          <p:nvPr/>
        </p:nvCxnSpPr>
        <p:spPr bwMode="auto">
          <a:xfrm flipH="1">
            <a:off x="5868144" y="4669736"/>
            <a:ext cx="295136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8" name="矩形 367"/>
          <p:cNvSpPr/>
          <p:nvPr/>
        </p:nvSpPr>
        <p:spPr bwMode="auto">
          <a:xfrm>
            <a:off x="8073973" y="5481999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9" name="直接箭头连接符 368"/>
          <p:cNvCxnSpPr>
            <a:endCxn id="357" idx="0"/>
          </p:cNvCxnSpPr>
          <p:nvPr/>
        </p:nvCxnSpPr>
        <p:spPr bwMode="auto">
          <a:xfrm>
            <a:off x="7691281" y="5201389"/>
            <a:ext cx="34851" cy="280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0" name="直接箭头连接符 369"/>
          <p:cNvCxnSpPr>
            <a:endCxn id="368" idx="0"/>
          </p:cNvCxnSpPr>
          <p:nvPr/>
        </p:nvCxnSpPr>
        <p:spPr bwMode="auto">
          <a:xfrm>
            <a:off x="8203716" y="5180431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1" name="直接箭头连接符 370"/>
          <p:cNvCxnSpPr>
            <a:endCxn id="229" idx="0"/>
          </p:cNvCxnSpPr>
          <p:nvPr/>
        </p:nvCxnSpPr>
        <p:spPr bwMode="auto">
          <a:xfrm flipH="1">
            <a:off x="7547265" y="4699786"/>
            <a:ext cx="250250" cy="238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2" name="直接箭头连接符 371"/>
          <p:cNvCxnSpPr>
            <a:endCxn id="230" idx="0"/>
          </p:cNvCxnSpPr>
          <p:nvPr/>
        </p:nvCxnSpPr>
        <p:spPr bwMode="auto">
          <a:xfrm>
            <a:off x="8063083" y="4684439"/>
            <a:ext cx="288032" cy="242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3" name="直接箭头连接符 372"/>
          <p:cNvCxnSpPr>
            <a:endCxn id="356" idx="0"/>
          </p:cNvCxnSpPr>
          <p:nvPr/>
        </p:nvCxnSpPr>
        <p:spPr bwMode="auto">
          <a:xfrm>
            <a:off x="7236296" y="4143375"/>
            <a:ext cx="693929" cy="3005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4" name="直接箭头连接符 373"/>
          <p:cNvCxnSpPr>
            <a:endCxn id="228" idx="0"/>
          </p:cNvCxnSpPr>
          <p:nvPr/>
        </p:nvCxnSpPr>
        <p:spPr bwMode="auto">
          <a:xfrm flipH="1">
            <a:off x="6300192" y="4149772"/>
            <a:ext cx="648072" cy="281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116" name="下箭头 115"/>
          <p:cNvSpPr/>
          <p:nvPr/>
        </p:nvSpPr>
        <p:spPr bwMode="auto">
          <a:xfrm rot="16200000">
            <a:off x="501168" y="24558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5965" y="2076600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插入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 flipH="1">
            <a:off x="4563362" y="2302633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>
          <a:xfrm flipH="1">
            <a:off x="202980" y="4443934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20" name="矩形 119"/>
          <p:cNvSpPr/>
          <p:nvPr/>
        </p:nvSpPr>
        <p:spPr>
          <a:xfrm flipH="1">
            <a:off x="4549460" y="4507989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27907"/>
      </p:ext>
    </p:extLst>
  </p:cSld>
  <p:clrMapOvr>
    <a:masterClrMapping/>
  </p:clrMapOvr>
  <p:transition advTm="157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关键码删除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首先调用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search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在树中查找关键码，若查找失败返回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false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否则，查找返回目标关键码所在的节点，通过调用向量的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search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接口，获得目标关键码的秩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若目标关键码所属节点为叶子节点，可直接将其删去，判断并处理下溢情况（关键码个数小于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1)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，由</a:t>
                </a:r>
                <a:r>
                  <a:rPr kumimoji="0" lang="en-US" altLang="zh-C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solveUnderflow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函数进行处理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若目标关键码不在叶节点，则追溯其直接后继，并互换关键码使得关键码在叶子节点，进而进行步骤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blipFill>
                <a:blip r:embed="rId3"/>
                <a:stretch>
                  <a:fillRect l="-1559" t="-2600" r="-1085" b="-26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51520" y="4161234"/>
            <a:ext cx="90730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template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typename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bool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BTree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&gt;::remove (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从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BTree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树中删除关键码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v = search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!v 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false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确认目标关键码存在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Rank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r = v-&gt;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key.search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确定目标关键码在节点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v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中的秩（由上，肯定合法）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v-&gt;child[0] ) {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若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v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非叶子，则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的后继必属于某叶节点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u = v-&gt;child[r+1];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在右子树中一直向左，即可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u-&gt;child[0] ) u = u-&gt;child[0];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找出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的后继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v-&gt;key[r] = u-&gt;key[0]; v = u; r = 0;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并与之交换位置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至此，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v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必然位于最底层，且其中第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r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个关键码就是待删除者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v-&gt;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key.remove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r ); v-&gt;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child.remove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r + 1 ); _size--;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删除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以及其下两个外部节点之一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solveUnderflow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v );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如有必要，需做旋转或合并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true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156458"/>
      </p:ext>
    </p:extLst>
  </p:cSld>
  <p:clrMapOvr>
    <a:masterClrMapping/>
  </p:clrMapOvr>
  <p:transition advTm="157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下溢与“旋转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合并”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删除关键码后，发生下溢的节点，其关键码个数必为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−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𝟐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，分支数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−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。根据左右兄弟节点的关键码个数，分两情况处理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旋转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：若左兄弟或右兄弟包含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以上关键码（可借出）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blipFill>
                <a:blip r:embed="rId3"/>
                <a:stretch>
                  <a:fillRect l="-1583" t="-3571" r="-4474" b="-52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1052603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08787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890978" y="3933056"/>
            <a:ext cx="829160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blipFill>
                <a:blip r:embed="rId4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2392155" y="424299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924811" y="3933056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608179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327517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983701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6114689" y="3933056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7199725" y="3933056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blipFill>
                <a:blip r:embed="rId7"/>
                <a:stretch>
                  <a:fillRect r="-1422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883093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7094696" y="425522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36671" y="4595322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下溢节点向父亲借一关键码，父亲再向左兄弟借一关键码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1052603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2230452" y="530700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/>
          <p:cNvCxnSpPr>
            <a:endCxn id="44" idx="0"/>
          </p:cNvCxnSpPr>
          <p:nvPr/>
        </p:nvCxnSpPr>
        <p:spPr bwMode="auto">
          <a:xfrm>
            <a:off x="2442527" y="5557172"/>
            <a:ext cx="993221" cy="290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/>
              <p:cNvSpPr/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圆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blipFill>
                <a:blip r:embed="rId8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 bwMode="auto">
          <a:xfrm>
            <a:off x="2720138" y="589360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>
            <a:endCxn id="47" idx="0"/>
          </p:cNvCxnSpPr>
          <p:nvPr/>
        </p:nvCxnSpPr>
        <p:spPr bwMode="auto">
          <a:xfrm flipH="1">
            <a:off x="1886441" y="5567118"/>
            <a:ext cx="316091" cy="2825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/>
              <p:cNvSpPr/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7" name="圆角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blipFill>
                <a:blip r:embed="rId9"/>
                <a:stretch>
                  <a:fillRect r="-320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 bwMode="auto">
          <a:xfrm>
            <a:off x="2608179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5335301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454643" y="531372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endCxn id="55" idx="0"/>
          </p:cNvCxnSpPr>
          <p:nvPr/>
        </p:nvCxnSpPr>
        <p:spPr bwMode="auto">
          <a:xfrm flipH="1">
            <a:off x="6122473" y="5565754"/>
            <a:ext cx="307773" cy="25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 52"/>
              <p:cNvSpPr/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53" name="圆角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blipFill>
                <a:blip r:embed="rId10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/>
          <p:cNvCxnSpPr>
            <a:endCxn id="53" idx="0"/>
          </p:cNvCxnSpPr>
          <p:nvPr/>
        </p:nvCxnSpPr>
        <p:spPr bwMode="auto">
          <a:xfrm>
            <a:off x="6697820" y="5570201"/>
            <a:ext cx="846898" cy="25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圆角矩形 54"/>
              <p:cNvSpPr/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圆角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blipFill>
                <a:blip r:embed="rId11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/>
          <p:cNvCxnSpPr/>
          <p:nvPr/>
        </p:nvCxnSpPr>
        <p:spPr bwMode="auto">
          <a:xfrm>
            <a:off x="6890877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7" name="矩形 56"/>
          <p:cNvSpPr/>
          <p:nvPr/>
        </p:nvSpPr>
        <p:spPr bwMode="auto">
          <a:xfrm>
            <a:off x="6481796" y="5857602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736671" y="6228020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下溢节点向父亲借一关键码，父亲再向右兄弟借一关键码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11560" y="359765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965083" y="360308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62562" y="523707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998349" y="522162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73760" y="406145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248973" y="405267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70147" y="5719990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103267" y="574029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03137" y="418301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091558" y="417458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182278" y="5799493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66873" y="578766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7" name="下箭头 76"/>
          <p:cNvSpPr/>
          <p:nvPr/>
        </p:nvSpPr>
        <p:spPr bwMode="auto">
          <a:xfrm rot="16200000">
            <a:off x="4469956" y="382651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78" name="下箭头 77"/>
          <p:cNvSpPr/>
          <p:nvPr/>
        </p:nvSpPr>
        <p:spPr bwMode="auto">
          <a:xfrm rot="16200000">
            <a:off x="4491477" y="538315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906732"/>
      </p:ext>
    </p:extLst>
  </p:cSld>
  <p:clrMapOvr>
    <a:masterClrMapping/>
  </p:clrMapOvr>
  <p:transition advTm="157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下溢与“旋转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合并”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合并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：左兄弟或右兄弟都不够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个关键码（不可借出）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此时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不可能同时不存在，不失一般性，假设左兄弟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存在，此时它的关键码个数必为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需迭代检查父节点是否产生新的下溢，若是则按“旋转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合并”进行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至多进行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O(log</a:t>
                </a:r>
                <a:r>
                  <a:rPr kumimoji="0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次合并，平均意义下为常数次合并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blipFill>
                <a:blip r:embed="rId3"/>
                <a:stretch>
                  <a:fillRect l="-1583" t="-1484" r="-4474" b="-17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827088" y="3561661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483272" y="3590947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747827" y="3849693"/>
            <a:ext cx="746796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blipFill>
                <a:blip r:embed="rId4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699296" y="3849693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382664" y="3345637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094182" y="3553699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804248" y="3597777"/>
            <a:ext cx="89886" cy="221041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5881354" y="3841731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/</m:t>
                          </m:r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6966390" y="3841731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zh-CN" alt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𝟐</m:t>
                    </m:r>
                  </m:oMath>
                </a14:m>
                <a:endParaRPr kumimoji="0" lang="zh-CN" alt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blipFill>
                <a:blip r:embed="rId7"/>
                <a:stretch>
                  <a:fillRect r="-1124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649758" y="3337675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6776962" y="4178231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05969" y="4640513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下溢节点向父亲借一关键码，然后与左兄弟粘成一节点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6045" y="351429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731748" y="3511761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718168" y="39780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055485" y="395305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7622" y="409964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858223" y="40832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415109"/>
      </p:ext>
    </p:extLst>
  </p:cSld>
  <p:clrMapOvr>
    <a:masterClrMapping/>
  </p:clrMapOvr>
  <p:transition advTm="157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下溢与“旋转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合并” （实例）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1234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((2,3)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2557530" y="21087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763688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3347864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635896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/>
          <p:cNvCxnSpPr>
            <a:endCxn id="116" idx="0"/>
          </p:cNvCxnSpPr>
          <p:nvPr/>
        </p:nvCxnSpPr>
        <p:spPr bwMode="auto">
          <a:xfrm flipH="1">
            <a:off x="1907704" y="236457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>
            <a:off x="2843808" y="236457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 flipH="1">
            <a:off x="1385395" y="287620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2036516" y="287451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3" name="矩形 122"/>
          <p:cNvSpPr/>
          <p:nvPr/>
        </p:nvSpPr>
        <p:spPr bwMode="auto">
          <a:xfrm>
            <a:off x="1259632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2203553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1915521" y="317114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/>
          <p:cNvCxnSpPr/>
          <p:nvPr/>
        </p:nvCxnSpPr>
        <p:spPr bwMode="auto">
          <a:xfrm>
            <a:off x="3631587" y="287609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3938287" y="287981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139952" y="31731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3659212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3371180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1" name="直接箭头连接符 130"/>
          <p:cNvCxnSpPr/>
          <p:nvPr/>
        </p:nvCxnSpPr>
        <p:spPr bwMode="auto">
          <a:xfrm flipH="1">
            <a:off x="2978756" y="286688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2" name="矩形 131"/>
          <p:cNvSpPr/>
          <p:nvPr/>
        </p:nvSpPr>
        <p:spPr bwMode="auto">
          <a:xfrm>
            <a:off x="2706118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3" name="直接箭头连接符 132"/>
          <p:cNvCxnSpPr/>
          <p:nvPr/>
        </p:nvCxnSpPr>
        <p:spPr bwMode="auto">
          <a:xfrm>
            <a:off x="2702285" y="191683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6" name="矩形 135"/>
          <p:cNvSpPr/>
          <p:nvPr/>
        </p:nvSpPr>
        <p:spPr bwMode="auto">
          <a:xfrm>
            <a:off x="2989672" y="31710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564010" y="209313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770168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/>
          <p:cNvSpPr/>
          <p:nvPr/>
        </p:nvSpPr>
        <p:spPr bwMode="auto">
          <a:xfrm>
            <a:off x="7354344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 bwMode="auto">
          <a:xfrm>
            <a:off x="7642376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 flipH="1">
            <a:off x="5914184" y="2348986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3" name="直接箭头连接符 142"/>
          <p:cNvCxnSpPr/>
          <p:nvPr/>
        </p:nvCxnSpPr>
        <p:spPr bwMode="auto">
          <a:xfrm>
            <a:off x="6850288" y="2348986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5" name="直接箭头连接符 144"/>
          <p:cNvCxnSpPr/>
          <p:nvPr/>
        </p:nvCxnSpPr>
        <p:spPr bwMode="auto">
          <a:xfrm flipH="1">
            <a:off x="5391875" y="2860620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>
            <a:off x="6042996" y="2858926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矩形 172"/>
          <p:cNvSpPr/>
          <p:nvPr/>
        </p:nvSpPr>
        <p:spPr bwMode="auto">
          <a:xfrm>
            <a:off x="5220072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6082359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7638067" y="2860512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/>
          <p:nvPr/>
        </p:nvCxnSpPr>
        <p:spPr bwMode="auto">
          <a:xfrm>
            <a:off x="7944767" y="2864223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5" name="矩形 194"/>
          <p:cNvSpPr/>
          <p:nvPr/>
        </p:nvSpPr>
        <p:spPr bwMode="auto">
          <a:xfrm>
            <a:off x="8146432" y="31575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7665692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7377660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直接箭头连接符 197"/>
          <p:cNvCxnSpPr/>
          <p:nvPr/>
        </p:nvCxnSpPr>
        <p:spPr bwMode="auto">
          <a:xfrm flipH="1">
            <a:off x="6985236" y="2851296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9" name="矩形 198"/>
          <p:cNvSpPr/>
          <p:nvPr/>
        </p:nvSpPr>
        <p:spPr bwMode="auto">
          <a:xfrm>
            <a:off x="6712598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0" name="直接箭头连接符 199"/>
          <p:cNvCxnSpPr/>
          <p:nvPr/>
        </p:nvCxnSpPr>
        <p:spPr bwMode="auto">
          <a:xfrm>
            <a:off x="6708765" y="1901245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2" name="矩形 201"/>
          <p:cNvSpPr/>
          <p:nvPr/>
        </p:nvSpPr>
        <p:spPr bwMode="auto">
          <a:xfrm>
            <a:off x="6996152" y="315549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下箭头 202"/>
          <p:cNvSpPr/>
          <p:nvPr/>
        </p:nvSpPr>
        <p:spPr bwMode="auto">
          <a:xfrm rot="16200000">
            <a:off x="4652635" y="248105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2701546" y="533132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矩形 204"/>
          <p:cNvSpPr/>
          <p:nvPr/>
        </p:nvSpPr>
        <p:spPr bwMode="auto">
          <a:xfrm>
            <a:off x="1759379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334355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63158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0" name="直接箭头连接符 209"/>
          <p:cNvCxnSpPr/>
          <p:nvPr/>
        </p:nvCxnSpPr>
        <p:spPr bwMode="auto">
          <a:xfrm flipH="1">
            <a:off x="1381086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2032207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25963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2071570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4" name="直接箭头连接符 233"/>
          <p:cNvCxnSpPr/>
          <p:nvPr/>
        </p:nvCxnSpPr>
        <p:spPr bwMode="auto">
          <a:xfrm>
            <a:off x="3627278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5" name="直接箭头连接符 234"/>
          <p:cNvCxnSpPr/>
          <p:nvPr/>
        </p:nvCxnSpPr>
        <p:spPr bwMode="auto">
          <a:xfrm>
            <a:off x="3933978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6" name="矩形 235"/>
          <p:cNvSpPr/>
          <p:nvPr/>
        </p:nvSpPr>
        <p:spPr bwMode="auto">
          <a:xfrm>
            <a:off x="4135643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3654903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3366871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9" name="直接箭头连接符 238"/>
          <p:cNvCxnSpPr/>
          <p:nvPr/>
        </p:nvCxnSpPr>
        <p:spPr bwMode="auto">
          <a:xfrm flipH="1">
            <a:off x="2974447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0" name="矩形 239"/>
          <p:cNvSpPr/>
          <p:nvPr/>
        </p:nvSpPr>
        <p:spPr bwMode="auto">
          <a:xfrm>
            <a:off x="2562102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1" name="直接箭头连接符 240"/>
          <p:cNvCxnSpPr/>
          <p:nvPr/>
        </p:nvCxnSpPr>
        <p:spPr bwMode="auto">
          <a:xfrm>
            <a:off x="2697976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3" name="矩形 242"/>
          <p:cNvSpPr/>
          <p:nvPr/>
        </p:nvSpPr>
        <p:spPr bwMode="auto">
          <a:xfrm>
            <a:off x="2985363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520235" y="476596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52635" y="452330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208" name="直接箭头连接符 207"/>
          <p:cNvCxnSpPr>
            <a:endCxn id="205" idx="0"/>
          </p:cNvCxnSpPr>
          <p:nvPr/>
        </p:nvCxnSpPr>
        <p:spPr bwMode="auto">
          <a:xfrm flipH="1">
            <a:off x="1903395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9" name="直接箭头连接符 208"/>
          <p:cNvCxnSpPr/>
          <p:nvPr/>
        </p:nvCxnSpPr>
        <p:spPr bwMode="auto">
          <a:xfrm>
            <a:off x="2839499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577447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7358653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64668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5396184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6047305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522007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6086668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7642376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7949076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8150741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7670001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7381969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6989545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6577200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6713074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6876256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5918493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6854597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4" name="矩形 83"/>
          <p:cNvSpPr/>
          <p:nvPr/>
        </p:nvSpPr>
        <p:spPr>
          <a:xfrm>
            <a:off x="2534038" y="6347097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85" name="矩形 84"/>
          <p:cNvSpPr/>
          <p:nvPr/>
        </p:nvSpPr>
        <p:spPr>
          <a:xfrm>
            <a:off x="4288788" y="205953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5196" y="43317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53020"/>
      </p:ext>
    </p:extLst>
  </p:cSld>
  <p:clrMapOvr>
    <a:masterClrMapping/>
  </p:clrMapOvr>
  <p:transition advTm="157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下溢与“旋转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合并” （实例）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((2,3)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370871" y="47280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67157" y="464568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47" name="矩形 246"/>
          <p:cNvSpPr/>
          <p:nvPr/>
        </p:nvSpPr>
        <p:spPr bwMode="auto">
          <a:xfrm>
            <a:off x="175507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339246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362727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1376777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2027898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125963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2067261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3622969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3929669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4131334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3650594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36256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2970138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2557793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2693667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2856849" y="318959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1899086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2835190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8" name="下箭头 87"/>
          <p:cNvSpPr/>
          <p:nvPr/>
        </p:nvSpPr>
        <p:spPr bwMode="auto">
          <a:xfrm rot="16200000">
            <a:off x="4652635" y="261108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5866922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45109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773913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箭头连接符 91"/>
          <p:cNvCxnSpPr/>
          <p:nvPr/>
        </p:nvCxnSpPr>
        <p:spPr bwMode="auto">
          <a:xfrm flipH="1">
            <a:off x="5488629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3" name="直接箭头连接符 92"/>
          <p:cNvCxnSpPr/>
          <p:nvPr/>
        </p:nvCxnSpPr>
        <p:spPr bwMode="auto">
          <a:xfrm>
            <a:off x="6139750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4" name="矩形 93"/>
          <p:cNvSpPr/>
          <p:nvPr/>
        </p:nvSpPr>
        <p:spPr bwMode="auto">
          <a:xfrm>
            <a:off x="5364088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179113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>
            <a:off x="7734821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8041521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8" name="矩形 97"/>
          <p:cNvSpPr/>
          <p:nvPr/>
        </p:nvSpPr>
        <p:spPr bwMode="auto">
          <a:xfrm>
            <a:off x="8243186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7762446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7474414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/>
          <p:cNvCxnSpPr/>
          <p:nvPr/>
        </p:nvCxnSpPr>
        <p:spPr bwMode="auto">
          <a:xfrm flipH="1">
            <a:off x="7081990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6669645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6805519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5" name="矩形 104"/>
          <p:cNvSpPr/>
          <p:nvPr/>
        </p:nvSpPr>
        <p:spPr bwMode="auto">
          <a:xfrm>
            <a:off x="7057851" y="3189590"/>
            <a:ext cx="10643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/>
          <p:cNvCxnSpPr>
            <a:endCxn id="89" idx="0"/>
          </p:cNvCxnSpPr>
          <p:nvPr/>
        </p:nvCxnSpPr>
        <p:spPr bwMode="auto">
          <a:xfrm flipH="1">
            <a:off x="6010938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6947042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8" name="矩形 107"/>
          <p:cNvSpPr/>
          <p:nvPr/>
        </p:nvSpPr>
        <p:spPr bwMode="auto">
          <a:xfrm>
            <a:off x="1755070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3339246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627278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1376777" y="518046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>
            <a:off x="2027898" y="517876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3" name="矩形 112"/>
          <p:cNvSpPr/>
          <p:nvPr/>
        </p:nvSpPr>
        <p:spPr bwMode="auto">
          <a:xfrm>
            <a:off x="1187624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2067261" y="547540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5" name="直接箭头连接符 134"/>
          <p:cNvCxnSpPr/>
          <p:nvPr/>
        </p:nvCxnSpPr>
        <p:spPr bwMode="auto">
          <a:xfrm>
            <a:off x="3622969" y="518035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7" name="直接箭头连接符 136"/>
          <p:cNvCxnSpPr/>
          <p:nvPr/>
        </p:nvCxnSpPr>
        <p:spPr bwMode="auto">
          <a:xfrm>
            <a:off x="3929669" y="518406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4131334" y="54774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3491880" y="5475402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2915816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/>
          <p:cNvCxnSpPr>
            <a:endCxn id="147" idx="0"/>
          </p:cNvCxnSpPr>
          <p:nvPr/>
        </p:nvCxnSpPr>
        <p:spPr bwMode="auto">
          <a:xfrm flipH="1">
            <a:off x="3059832" y="5171139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9" name="矩形 148"/>
          <p:cNvSpPr/>
          <p:nvPr/>
        </p:nvSpPr>
        <p:spPr bwMode="auto">
          <a:xfrm>
            <a:off x="2557793" y="440462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/>
          <p:nvPr/>
        </p:nvCxnSpPr>
        <p:spPr bwMode="auto">
          <a:xfrm>
            <a:off x="2693667" y="422108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3" name="直接箭头连接符 152"/>
          <p:cNvCxnSpPr>
            <a:endCxn id="108" idx="0"/>
          </p:cNvCxnSpPr>
          <p:nvPr/>
        </p:nvCxnSpPr>
        <p:spPr bwMode="auto">
          <a:xfrm flipH="1">
            <a:off x="1899086" y="466882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>
            <a:off x="2835190" y="466882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5" name="矩形 154"/>
          <p:cNvSpPr/>
          <p:nvPr/>
        </p:nvSpPr>
        <p:spPr bwMode="auto">
          <a:xfrm>
            <a:off x="5830918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415094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7703126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5452625" y="51847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6103746" y="51830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5292080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6143109" y="54796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7698817" y="51845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8005517" y="51883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8207182" y="54816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7668850" y="54840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6991664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7135680" y="51753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6633641" y="44088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6769515" y="42253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5974934" y="467306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6911038" y="467306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8" name="矩形 77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79" name="矩形 78"/>
          <p:cNvSpPr/>
          <p:nvPr/>
        </p:nvSpPr>
        <p:spPr>
          <a:xfrm>
            <a:off x="4461914" y="21924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341837" y="416992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32643"/>
      </p:ext>
    </p:extLst>
  </p:cSld>
  <p:clrMapOvr>
    <a:masterClrMapping/>
  </p:clrMapOvr>
  <p:transition advTm="157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251566" y="4740027"/>
            <a:ext cx="400272" cy="344501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3212475" y="2439296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866785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2034454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232248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488492" y="28485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1139613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3235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1178976" y="31434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2318177" y="28483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2624877" y="28521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2826542" y="31454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2288210" y="31478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161102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1755040" y="28391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1511322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1647196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1010801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1788719" y="2336868"/>
            <a:ext cx="557083" cy="238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404271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5076201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5234431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/>
          <p:nvPr/>
        </p:nvCxnSpPr>
        <p:spPr bwMode="auto">
          <a:xfrm flipH="1">
            <a:off x="3863613" y="2848502"/>
            <a:ext cx="179104" cy="299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315544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0" name="矩形 119"/>
          <p:cNvSpPr/>
          <p:nvPr/>
        </p:nvSpPr>
        <p:spPr bwMode="auto">
          <a:xfrm>
            <a:off x="370790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4354907" y="31434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3" name="直接箭头连接符 122"/>
          <p:cNvCxnSpPr>
            <a:endCxn id="124" idx="0"/>
          </p:cNvCxnSpPr>
          <p:nvPr/>
        </p:nvCxnSpPr>
        <p:spPr bwMode="auto">
          <a:xfrm>
            <a:off x="5525129" y="2839178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4" name="矩形 123"/>
          <p:cNvSpPr/>
          <p:nvPr/>
        </p:nvSpPr>
        <p:spPr bwMode="auto">
          <a:xfrm>
            <a:off x="57241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786955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 bwMode="auto">
          <a:xfrm flipH="1">
            <a:off x="5047298" y="2839178"/>
            <a:ext cx="170673" cy="304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687253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/>
          <p:nvPr/>
        </p:nvCxnSpPr>
        <p:spPr bwMode="auto">
          <a:xfrm>
            <a:off x="4823127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115" idx="0"/>
          </p:cNvCxnSpPr>
          <p:nvPr/>
        </p:nvCxnSpPr>
        <p:spPr bwMode="auto">
          <a:xfrm flipH="1">
            <a:off x="4186732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>
            <a:endCxn id="117" idx="0"/>
          </p:cNvCxnSpPr>
          <p:nvPr/>
        </p:nvCxnSpPr>
        <p:spPr bwMode="auto">
          <a:xfrm>
            <a:off x="4964650" y="2336868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051967" y="1876835"/>
            <a:ext cx="2899487" cy="1510166"/>
            <a:chOff x="6051967" y="1876835"/>
            <a:chExt cx="2899487" cy="1510166"/>
          </a:xfrm>
        </p:grpSpPr>
        <p:sp>
          <p:nvSpPr>
            <p:cNvPr id="133" name="下箭头 132"/>
            <p:cNvSpPr/>
            <p:nvPr/>
          </p:nvSpPr>
          <p:spPr bwMode="auto">
            <a:xfrm rot="16200000">
              <a:off x="6075116" y="2433151"/>
              <a:ext cx="400272" cy="446569"/>
            </a:xfrm>
            <a:prstGeom prst="downArrow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6982010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36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8015495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8173725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接箭头连接符 138"/>
            <p:cNvCxnSpPr/>
            <p:nvPr/>
          </p:nvCxnSpPr>
          <p:spPr bwMode="auto">
            <a:xfrm flipH="1">
              <a:off x="6802907" y="2836210"/>
              <a:ext cx="179104" cy="2993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40" name="直接箭头连接符 139"/>
            <p:cNvCxnSpPr/>
            <p:nvPr/>
          </p:nvCxnSpPr>
          <p:spPr bwMode="auto">
            <a:xfrm>
              <a:off x="7254838" y="2834516"/>
              <a:ext cx="159220" cy="2966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1" name="矩形 140"/>
            <p:cNvSpPr/>
            <p:nvPr/>
          </p:nvSpPr>
          <p:spPr bwMode="auto">
            <a:xfrm>
              <a:off x="666023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7332463" y="3131149"/>
              <a:ext cx="119857" cy="255852"/>
            </a:xfrm>
            <a:prstGeom prst="rect">
              <a:avLst/>
            </a:prstGeom>
            <a:solidFill>
              <a:srgbClr val="CCFF99"/>
            </a:solidFill>
            <a:ln w="3175" algn="ctr">
              <a:solidFill>
                <a:srgbClr val="FF99FF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接箭头连接符 142"/>
            <p:cNvCxnSpPr>
              <a:endCxn id="145" idx="0"/>
            </p:cNvCxnSpPr>
            <p:nvPr/>
          </p:nvCxnSpPr>
          <p:spPr bwMode="auto">
            <a:xfrm>
              <a:off x="8464423" y="2826886"/>
              <a:ext cx="343015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5" name="矩形 144"/>
            <p:cNvSpPr/>
            <p:nvPr/>
          </p:nvSpPr>
          <p:spPr bwMode="auto">
            <a:xfrm>
              <a:off x="866342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7726249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2" name="直接箭头连接符 171"/>
            <p:cNvCxnSpPr/>
            <p:nvPr/>
          </p:nvCxnSpPr>
          <p:spPr bwMode="auto">
            <a:xfrm flipH="1">
              <a:off x="8014281" y="2826886"/>
              <a:ext cx="142984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73" name="矩形 172"/>
            <p:cNvSpPr/>
            <p:nvPr/>
          </p:nvSpPr>
          <p:spPr bwMode="auto">
            <a:xfrm>
              <a:off x="7626547" y="2060369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64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4" name="直接箭头连接符 173"/>
            <p:cNvCxnSpPr/>
            <p:nvPr/>
          </p:nvCxnSpPr>
          <p:spPr bwMode="auto">
            <a:xfrm>
              <a:off x="7762421" y="1876835"/>
              <a:ext cx="0" cy="1918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8" name="直接箭头连接符 177"/>
            <p:cNvCxnSpPr>
              <a:endCxn id="134" idx="0"/>
            </p:cNvCxnSpPr>
            <p:nvPr/>
          </p:nvCxnSpPr>
          <p:spPr bwMode="auto">
            <a:xfrm flipH="1">
              <a:off x="7126026" y="2324576"/>
              <a:ext cx="489886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9" name="直接箭头连接符 178"/>
            <p:cNvCxnSpPr>
              <a:endCxn id="138" idx="0"/>
            </p:cNvCxnSpPr>
            <p:nvPr/>
          </p:nvCxnSpPr>
          <p:spPr bwMode="auto">
            <a:xfrm>
              <a:off x="7903944" y="2324576"/>
              <a:ext cx="413797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81" name="矩形 180"/>
          <p:cNvSpPr/>
          <p:nvPr/>
        </p:nvSpPr>
        <p:spPr bwMode="auto">
          <a:xfrm>
            <a:off x="1043608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 bwMode="auto">
          <a:xfrm>
            <a:off x="1910905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2069135" y="4741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755576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 bwMode="auto">
          <a:xfrm>
            <a:off x="995759" y="4736309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8" name="直接箭头连接符 187"/>
          <p:cNvCxnSpPr>
            <a:endCxn id="189" idx="0"/>
          </p:cNvCxnSpPr>
          <p:nvPr/>
        </p:nvCxnSpPr>
        <p:spPr bwMode="auto">
          <a:xfrm>
            <a:off x="2359833" y="4992161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9" name="矩形 188"/>
          <p:cNvSpPr/>
          <p:nvPr/>
        </p:nvSpPr>
        <p:spPr bwMode="auto">
          <a:xfrm>
            <a:off x="2558832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1621659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1909691" y="4992161"/>
            <a:ext cx="142984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1521957" y="42256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1657831" y="4042110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>
            <a:endCxn id="187" idx="0"/>
          </p:cNvCxnSpPr>
          <p:nvPr/>
        </p:nvCxnSpPr>
        <p:spPr bwMode="auto">
          <a:xfrm flipH="1">
            <a:off x="1055688" y="4480457"/>
            <a:ext cx="466270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5" name="直接箭头连接符 194"/>
          <p:cNvCxnSpPr>
            <a:endCxn id="183" idx="0"/>
          </p:cNvCxnSpPr>
          <p:nvPr/>
        </p:nvCxnSpPr>
        <p:spPr bwMode="auto">
          <a:xfrm>
            <a:off x="1799354" y="4489851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4" name="直接箭头连接符 183"/>
          <p:cNvCxnSpPr/>
          <p:nvPr/>
        </p:nvCxnSpPr>
        <p:spPr bwMode="auto">
          <a:xfrm flipH="1">
            <a:off x="1042394" y="5006329"/>
            <a:ext cx="18758" cy="290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6" name="下箭头 195"/>
          <p:cNvSpPr/>
          <p:nvPr/>
        </p:nvSpPr>
        <p:spPr bwMode="auto">
          <a:xfrm rot="16200000">
            <a:off x="3230275" y="46889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413995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 bwMode="auto">
          <a:xfrm>
            <a:off x="500724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矩形 198"/>
          <p:cNvSpPr/>
          <p:nvPr/>
        </p:nvSpPr>
        <p:spPr bwMode="auto">
          <a:xfrm>
            <a:off x="475926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矩形 199"/>
          <p:cNvSpPr/>
          <p:nvPr/>
        </p:nvSpPr>
        <p:spPr bwMode="auto">
          <a:xfrm>
            <a:off x="385192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矩形 200"/>
          <p:cNvSpPr/>
          <p:nvPr/>
        </p:nvSpPr>
        <p:spPr bwMode="auto">
          <a:xfrm>
            <a:off x="4699338" y="4118141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2" name="直接箭头连接符 201"/>
          <p:cNvCxnSpPr>
            <a:endCxn id="203" idx="0"/>
          </p:cNvCxnSpPr>
          <p:nvPr/>
        </p:nvCxnSpPr>
        <p:spPr bwMode="auto">
          <a:xfrm>
            <a:off x="504729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3" name="矩形 202"/>
          <p:cNvSpPr/>
          <p:nvPr/>
        </p:nvSpPr>
        <p:spPr bwMode="auto">
          <a:xfrm>
            <a:off x="565517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471800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447123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7" name="直接箭头连接符 206"/>
          <p:cNvCxnSpPr/>
          <p:nvPr/>
        </p:nvCxnSpPr>
        <p:spPr bwMode="auto">
          <a:xfrm>
            <a:off x="475926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8" name="直接箭头连接符 207"/>
          <p:cNvCxnSpPr/>
          <p:nvPr/>
        </p:nvCxnSpPr>
        <p:spPr bwMode="auto">
          <a:xfrm flipH="1">
            <a:off x="413995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475926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1" name="下箭头 210"/>
          <p:cNvSpPr/>
          <p:nvPr/>
        </p:nvSpPr>
        <p:spPr bwMode="auto">
          <a:xfrm rot="16200000">
            <a:off x="6075116" y="446660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12" name="矩形 211"/>
          <p:cNvSpPr/>
          <p:nvPr/>
        </p:nvSpPr>
        <p:spPr bwMode="auto">
          <a:xfrm>
            <a:off x="703132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789861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765063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674329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7" name="直接箭头连接符 216"/>
          <p:cNvCxnSpPr>
            <a:endCxn id="218" idx="0"/>
          </p:cNvCxnSpPr>
          <p:nvPr/>
        </p:nvCxnSpPr>
        <p:spPr bwMode="auto">
          <a:xfrm>
            <a:off x="793866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854654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760937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736260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1" name="直接箭头连接符 220"/>
          <p:cNvCxnSpPr/>
          <p:nvPr/>
        </p:nvCxnSpPr>
        <p:spPr bwMode="auto">
          <a:xfrm>
            <a:off x="765063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2" name="直接箭头连接符 221"/>
          <p:cNvCxnSpPr/>
          <p:nvPr/>
        </p:nvCxnSpPr>
        <p:spPr bwMode="auto">
          <a:xfrm flipH="1">
            <a:off x="703132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3" name="直接箭头连接符 222"/>
          <p:cNvCxnSpPr/>
          <p:nvPr/>
        </p:nvCxnSpPr>
        <p:spPr bwMode="auto">
          <a:xfrm>
            <a:off x="765063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/>
          <p:nvPr/>
        </p:nvCxnSpPr>
        <p:spPr bwMode="auto">
          <a:xfrm>
            <a:off x="4759266" y="3933056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5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下溢与“旋转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合并” （实例）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((2,3)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97" name="矩形 96"/>
          <p:cNvSpPr/>
          <p:nvPr/>
        </p:nvSpPr>
        <p:spPr>
          <a:xfrm>
            <a:off x="2996216" y="20398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868144" y="20715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07504" y="42390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013511" y="42656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20286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5" grpId="0" animBg="1"/>
      <p:bldP spid="115" grpId="0" animBg="1"/>
      <p:bldP spid="116" grpId="0" animBg="1"/>
      <p:bldP spid="117" grpId="0" animBg="1"/>
      <p:bldP spid="120" grpId="0" animBg="1"/>
      <p:bldP spid="121" grpId="0" animBg="1"/>
      <p:bldP spid="124" grpId="0" animBg="1"/>
      <p:bldP spid="126" grpId="0" animBg="1"/>
      <p:bldP spid="128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9" grpId="0" animBg="1"/>
      <p:bldP spid="190" grpId="0" animBg="1"/>
      <p:bldP spid="192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3" grpId="0" animBg="1"/>
      <p:bldP spid="204" grpId="0" animBg="1"/>
      <p:bldP spid="206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8" grpId="0" animBg="1"/>
      <p:bldP spid="219" grpId="0" animBg="1"/>
      <p:bldP spid="220" grpId="0" animBg="1"/>
      <p:bldP spid="97" grpId="0"/>
      <p:bldP spid="98" grpId="0"/>
      <p:bldP spid="99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树：插入删除验证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插入删除验证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按顺序插入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90,100,20,30,40,50,120,130,150,110,80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删除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80,50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此处规则：上溢节点为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𝑺</m:t>
                    </m:r>
                    <m:r>
                      <a:rPr kumimoji="0" lang="en-US" altLang="zh-CN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𝟏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删除用直接前驱代替，合并取左边节点合并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2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blipFill>
                <a:blip r:embed="rId3"/>
                <a:stretch>
                  <a:fillRect l="-1552" t="-1422" b="-4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/>
          <p:cNvSpPr/>
          <p:nvPr/>
        </p:nvSpPr>
        <p:spPr>
          <a:xfrm>
            <a:off x="323202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((2,4)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32" y="2306866"/>
            <a:ext cx="745205" cy="397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58" y="2297372"/>
            <a:ext cx="1125967" cy="391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47" y="2275614"/>
            <a:ext cx="1577440" cy="4351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1" y="2740941"/>
            <a:ext cx="1457773" cy="848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32608"/>
            <a:ext cx="1936444" cy="913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00" y="2729722"/>
            <a:ext cx="1958203" cy="902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18" y="2695612"/>
            <a:ext cx="2393358" cy="8975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7" y="3815986"/>
            <a:ext cx="2415115" cy="902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51" y="3789459"/>
            <a:ext cx="2969940" cy="9083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69795"/>
            <a:ext cx="2915546" cy="14196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4" y="4859076"/>
            <a:ext cx="3339823" cy="14468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9" y="4798976"/>
            <a:ext cx="2833955" cy="15121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490375" y="1296409"/>
            <a:ext cx="3744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非根节点关键码最少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个，最多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612" y="5417520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https://www.cs.usfca.edu/~galles/visualization/BTree.html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85985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7387833" y="3645577"/>
            <a:ext cx="648072" cy="274099"/>
            <a:chOff x="7171024" y="3102290"/>
            <a:chExt cx="648072" cy="274099"/>
          </a:xfrm>
        </p:grpSpPr>
        <p:sp>
          <p:nvSpPr>
            <p:cNvPr id="90" name="圆角矩形 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04691" y="3068960"/>
            <a:ext cx="648072" cy="274099"/>
            <a:chOff x="7171024" y="3102290"/>
            <a:chExt cx="648072" cy="274099"/>
          </a:xfrm>
        </p:grpSpPr>
        <p:sp>
          <p:nvSpPr>
            <p:cNvPr id="69" name="圆角矩形 68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多路平衡搜索树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树高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h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𝒍𝒐𝒈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𝑵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+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𝑵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为树的关键码总数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+mj-ea"/>
                  <a:buAutoNum type="circleNumDbPlain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首先证明不等式左边。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固定时，为使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B-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树更矮，各节点都应包含尽可能多的关键码。因此，各层次上节点数至多为：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𝟑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据前一页结论有，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𝑵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𝒏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𝒉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𝒉</m:t>
                        </m:r>
                      </m:sup>
                    </m:sSup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⇒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 ≥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𝒍𝒐𝒈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𝑵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+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𝛀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𝒍𝒐𝒈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𝑵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blipFill>
                <a:blip r:embed="rId3"/>
                <a:stretch>
                  <a:fillRect l="-1571" t="-14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7784593" y="-1040097"/>
            <a:ext cx="648072" cy="274099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856748" y="-1065221"/>
            <a:ext cx="131841" cy="137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endCxn id="83" idx="0"/>
          </p:cNvCxnSpPr>
          <p:nvPr/>
        </p:nvCxnSpPr>
        <p:spPr bwMode="auto">
          <a:xfrm>
            <a:off x="5780310" y="3346341"/>
            <a:ext cx="887443" cy="2926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" name="直接箭头连接符 7"/>
          <p:cNvCxnSpPr>
            <a:endCxn id="102" idx="0"/>
          </p:cNvCxnSpPr>
          <p:nvPr/>
        </p:nvCxnSpPr>
        <p:spPr bwMode="auto">
          <a:xfrm flipH="1">
            <a:off x="4579521" y="3346048"/>
            <a:ext cx="910294" cy="292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6" name="矩形 65"/>
          <p:cNvSpPr/>
          <p:nvPr/>
        </p:nvSpPr>
        <p:spPr>
          <a:xfrm>
            <a:off x="6005051" y="3027091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((3,5)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的矮胖情况</a:t>
            </a:r>
          </a:p>
        </p:txBody>
      </p:sp>
      <p:cxnSp>
        <p:nvCxnSpPr>
          <p:cNvPr id="74" name="直接箭头连接符 73"/>
          <p:cNvCxnSpPr>
            <a:endCxn id="108" idx="0"/>
          </p:cNvCxnSpPr>
          <p:nvPr/>
        </p:nvCxnSpPr>
        <p:spPr bwMode="auto">
          <a:xfrm flipH="1">
            <a:off x="3535405" y="3346048"/>
            <a:ext cx="1794782" cy="294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5" name="直接箭头连接符 74"/>
          <p:cNvCxnSpPr>
            <a:stCxn id="69" idx="2"/>
            <a:endCxn id="96" idx="0"/>
          </p:cNvCxnSpPr>
          <p:nvPr/>
        </p:nvCxnSpPr>
        <p:spPr bwMode="auto">
          <a:xfrm flipH="1">
            <a:off x="5623637" y="3343059"/>
            <a:ext cx="5090" cy="2926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7" name="直接箭头连接符 76"/>
          <p:cNvCxnSpPr>
            <a:endCxn id="90" idx="0"/>
          </p:cNvCxnSpPr>
          <p:nvPr/>
        </p:nvCxnSpPr>
        <p:spPr bwMode="auto">
          <a:xfrm>
            <a:off x="5952384" y="3349159"/>
            <a:ext cx="1759485" cy="296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6343717" y="3639004"/>
            <a:ext cx="648072" cy="274099"/>
            <a:chOff x="7171024" y="3102290"/>
            <a:chExt cx="648072" cy="274099"/>
          </a:xfrm>
        </p:grpSpPr>
        <p:sp>
          <p:nvSpPr>
            <p:cNvPr id="83" name="圆角矩形 82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299601" y="3635718"/>
            <a:ext cx="648072" cy="274099"/>
            <a:chOff x="7171024" y="3102290"/>
            <a:chExt cx="648072" cy="274099"/>
          </a:xfrm>
        </p:grpSpPr>
        <p:sp>
          <p:nvSpPr>
            <p:cNvPr id="96" name="圆角矩形 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255485" y="3639004"/>
            <a:ext cx="648072" cy="274099"/>
            <a:chOff x="7171024" y="3102290"/>
            <a:chExt cx="648072" cy="274099"/>
          </a:xfrm>
        </p:grpSpPr>
        <p:sp>
          <p:nvSpPr>
            <p:cNvPr id="102" name="圆角矩形 10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211369" y="3640819"/>
            <a:ext cx="648072" cy="274099"/>
            <a:chOff x="7171024" y="3102290"/>
            <a:chExt cx="648072" cy="274099"/>
          </a:xfrm>
        </p:grpSpPr>
        <p:sp>
          <p:nvSpPr>
            <p:cNvPr id="108" name="圆角矩形 10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2123728" y="4144506"/>
            <a:ext cx="648072" cy="274099"/>
            <a:chOff x="7171024" y="3102290"/>
            <a:chExt cx="648072" cy="274099"/>
          </a:xfrm>
        </p:grpSpPr>
        <p:sp>
          <p:nvSpPr>
            <p:cNvPr id="252" name="圆角矩形 25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2814628" y="4143711"/>
            <a:ext cx="648072" cy="274099"/>
            <a:chOff x="7171024" y="3102290"/>
            <a:chExt cx="648072" cy="274099"/>
          </a:xfrm>
        </p:grpSpPr>
        <p:sp>
          <p:nvSpPr>
            <p:cNvPr id="258" name="圆角矩形 25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3502610" y="4140081"/>
            <a:ext cx="648072" cy="274099"/>
            <a:chOff x="7171024" y="3102290"/>
            <a:chExt cx="648072" cy="274099"/>
          </a:xfrm>
        </p:grpSpPr>
        <p:sp>
          <p:nvSpPr>
            <p:cNvPr id="264" name="圆角矩形 26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4193510" y="4139286"/>
            <a:ext cx="648072" cy="274099"/>
            <a:chOff x="7171024" y="3102290"/>
            <a:chExt cx="648072" cy="274099"/>
          </a:xfrm>
        </p:grpSpPr>
        <p:sp>
          <p:nvSpPr>
            <p:cNvPr id="270" name="圆角矩形 26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4" name="椭圆 27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885366" y="4134823"/>
            <a:ext cx="648072" cy="274099"/>
            <a:chOff x="7171024" y="3102290"/>
            <a:chExt cx="648072" cy="274099"/>
          </a:xfrm>
        </p:grpSpPr>
        <p:sp>
          <p:nvSpPr>
            <p:cNvPr id="276" name="圆角矩形 27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5576266" y="4134028"/>
            <a:ext cx="648072" cy="274099"/>
            <a:chOff x="7171024" y="3102290"/>
            <a:chExt cx="648072" cy="274099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4" name="椭圆 28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5" name="椭圆 28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6" name="椭圆 28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264248" y="4130398"/>
            <a:ext cx="648072" cy="274099"/>
            <a:chOff x="7171024" y="3102290"/>
            <a:chExt cx="648072" cy="274099"/>
          </a:xfrm>
        </p:grpSpPr>
        <p:sp>
          <p:nvSpPr>
            <p:cNvPr id="288" name="圆角矩形 28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9" name="椭圆 28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1" name="椭圆 29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2" name="椭圆 29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6955148" y="4129603"/>
            <a:ext cx="648072" cy="274099"/>
            <a:chOff x="7171024" y="3102290"/>
            <a:chExt cx="648072" cy="274099"/>
          </a:xfrm>
        </p:grpSpPr>
        <p:sp>
          <p:nvSpPr>
            <p:cNvPr id="294" name="圆角矩形 29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5" name="椭圆 29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7" name="椭圆 29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8" name="椭圆 29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7643130" y="4125641"/>
            <a:ext cx="648072" cy="274099"/>
            <a:chOff x="7171024" y="3102290"/>
            <a:chExt cx="648072" cy="274099"/>
          </a:xfrm>
        </p:grpSpPr>
        <p:sp>
          <p:nvSpPr>
            <p:cNvPr id="300" name="圆角矩形 29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1" name="椭圆 30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2" name="椭圆 30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3" name="椭圆 30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4" name="椭圆 30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8334030" y="4124846"/>
            <a:ext cx="648072" cy="274099"/>
            <a:chOff x="7171024" y="3102290"/>
            <a:chExt cx="648072" cy="274099"/>
          </a:xfrm>
        </p:grpSpPr>
        <p:sp>
          <p:nvSpPr>
            <p:cNvPr id="306" name="圆角矩形 30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7" name="椭圆 30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8" name="椭圆 30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0" name="椭圆 30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2124886" y="4477160"/>
            <a:ext cx="648072" cy="274099"/>
            <a:chOff x="7171024" y="3102290"/>
            <a:chExt cx="648072" cy="274099"/>
          </a:xfrm>
        </p:grpSpPr>
        <p:sp>
          <p:nvSpPr>
            <p:cNvPr id="312" name="圆角矩形 31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3" name="椭圆 31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4" name="椭圆 31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5" name="椭圆 31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6" name="椭圆 31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2815786" y="4476365"/>
            <a:ext cx="648072" cy="274099"/>
            <a:chOff x="7171024" y="3102290"/>
            <a:chExt cx="648072" cy="274099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0" name="椭圆 31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1" name="椭圆 32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3503768" y="4472735"/>
            <a:ext cx="648072" cy="274099"/>
            <a:chOff x="7171024" y="3102290"/>
            <a:chExt cx="648072" cy="274099"/>
          </a:xfrm>
        </p:grpSpPr>
        <p:sp>
          <p:nvSpPr>
            <p:cNvPr id="324" name="圆角矩形 32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5" name="椭圆 32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6" name="椭圆 32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7" name="椭圆 32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8" name="椭圆 32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4194668" y="4471940"/>
            <a:ext cx="648072" cy="274099"/>
            <a:chOff x="7171024" y="3102290"/>
            <a:chExt cx="648072" cy="274099"/>
          </a:xfrm>
        </p:grpSpPr>
        <p:sp>
          <p:nvSpPr>
            <p:cNvPr id="330" name="圆角矩形 32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1" name="椭圆 33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2" name="椭圆 33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3" name="椭圆 33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4" name="椭圆 33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4886524" y="4467477"/>
            <a:ext cx="648072" cy="274099"/>
            <a:chOff x="7171024" y="3102290"/>
            <a:chExt cx="648072" cy="274099"/>
          </a:xfrm>
        </p:grpSpPr>
        <p:sp>
          <p:nvSpPr>
            <p:cNvPr id="336" name="圆角矩形 33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7" name="椭圆 33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8" name="椭圆 33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9" name="椭圆 33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40" name="椭圆 33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5577424" y="4466682"/>
            <a:ext cx="648072" cy="274099"/>
            <a:chOff x="7171024" y="3102290"/>
            <a:chExt cx="648072" cy="274099"/>
          </a:xfrm>
        </p:grpSpPr>
        <p:sp>
          <p:nvSpPr>
            <p:cNvPr id="342" name="圆角矩形 34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43" name="椭圆 34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44" name="椭圆 34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45" name="椭圆 34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46" name="椭圆 34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47" name="组合 346"/>
          <p:cNvGrpSpPr/>
          <p:nvPr/>
        </p:nvGrpSpPr>
        <p:grpSpPr>
          <a:xfrm>
            <a:off x="6265406" y="4463052"/>
            <a:ext cx="648072" cy="274099"/>
            <a:chOff x="7171024" y="3102290"/>
            <a:chExt cx="648072" cy="274099"/>
          </a:xfrm>
        </p:grpSpPr>
        <p:sp>
          <p:nvSpPr>
            <p:cNvPr id="348" name="圆角矩形 34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49" name="椭圆 34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0" name="椭圆 34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1" name="椭圆 35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2" name="椭圆 35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6956306" y="4462257"/>
            <a:ext cx="648072" cy="274099"/>
            <a:chOff x="7171024" y="3102290"/>
            <a:chExt cx="648072" cy="274099"/>
          </a:xfrm>
        </p:grpSpPr>
        <p:sp>
          <p:nvSpPr>
            <p:cNvPr id="354" name="圆角矩形 35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5" name="椭圆 35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6" name="椭圆 35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7" name="椭圆 35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58" name="椭圆 35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7644288" y="4458295"/>
            <a:ext cx="648072" cy="274099"/>
            <a:chOff x="7171024" y="3102290"/>
            <a:chExt cx="648072" cy="274099"/>
          </a:xfrm>
        </p:grpSpPr>
        <p:sp>
          <p:nvSpPr>
            <p:cNvPr id="360" name="圆角矩形 35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1" name="椭圆 36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2" name="椭圆 36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3" name="椭圆 36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4" name="椭圆 36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8335188" y="4457500"/>
            <a:ext cx="648072" cy="274099"/>
            <a:chOff x="7171024" y="3102290"/>
            <a:chExt cx="648072" cy="274099"/>
          </a:xfrm>
        </p:grpSpPr>
        <p:sp>
          <p:nvSpPr>
            <p:cNvPr id="366" name="圆角矩形 36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7" name="椭圆 36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8" name="椭圆 36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69" name="椭圆 36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70" name="椭圆 36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3846271" y="4809706"/>
            <a:ext cx="648072" cy="274099"/>
            <a:chOff x="7171024" y="3102290"/>
            <a:chExt cx="648072" cy="274099"/>
          </a:xfrm>
        </p:grpSpPr>
        <p:sp>
          <p:nvSpPr>
            <p:cNvPr id="372" name="圆角矩形 37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73" name="椭圆 37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74" name="椭圆 37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4534253" y="4806076"/>
            <a:ext cx="648072" cy="274099"/>
            <a:chOff x="7171024" y="3102290"/>
            <a:chExt cx="648072" cy="274099"/>
          </a:xfrm>
        </p:grpSpPr>
        <p:sp>
          <p:nvSpPr>
            <p:cNvPr id="378" name="圆角矩形 37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0" name="椭圆 37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1" name="椭圆 38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83" name="组合 382"/>
          <p:cNvGrpSpPr/>
          <p:nvPr/>
        </p:nvGrpSpPr>
        <p:grpSpPr>
          <a:xfrm>
            <a:off x="5225153" y="4805281"/>
            <a:ext cx="648072" cy="274099"/>
            <a:chOff x="7171024" y="3102290"/>
            <a:chExt cx="648072" cy="274099"/>
          </a:xfrm>
        </p:grpSpPr>
        <p:sp>
          <p:nvSpPr>
            <p:cNvPr id="384" name="圆角矩形 38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7" name="椭圆 38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88" name="椭圆 38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5913135" y="4801319"/>
            <a:ext cx="648072" cy="274099"/>
            <a:chOff x="7171024" y="3102290"/>
            <a:chExt cx="648072" cy="274099"/>
          </a:xfrm>
        </p:grpSpPr>
        <p:sp>
          <p:nvSpPr>
            <p:cNvPr id="390" name="圆角矩形 3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1" name="椭圆 3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2" name="椭圆 3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3" name="椭圆 3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4" name="椭圆 3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95" name="组合 394"/>
          <p:cNvGrpSpPr/>
          <p:nvPr/>
        </p:nvGrpSpPr>
        <p:grpSpPr>
          <a:xfrm>
            <a:off x="6604035" y="4800524"/>
            <a:ext cx="648072" cy="274099"/>
            <a:chOff x="7171024" y="3102290"/>
            <a:chExt cx="648072" cy="274099"/>
          </a:xfrm>
        </p:grpSpPr>
        <p:sp>
          <p:nvSpPr>
            <p:cNvPr id="396" name="圆角矩形 3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7" name="椭圆 3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8" name="椭圆 3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99" name="椭圆 3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400" name="椭圆 3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cxnSp>
        <p:nvCxnSpPr>
          <p:cNvPr id="401" name="直接箭头连接符 400"/>
          <p:cNvCxnSpPr>
            <a:endCxn id="252" idx="0"/>
          </p:cNvCxnSpPr>
          <p:nvPr/>
        </p:nvCxnSpPr>
        <p:spPr bwMode="auto">
          <a:xfrm flipH="1">
            <a:off x="2447764" y="3914918"/>
            <a:ext cx="801911" cy="229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2" name="直接箭头连接符 401"/>
          <p:cNvCxnSpPr>
            <a:endCxn id="312" idx="0"/>
          </p:cNvCxnSpPr>
          <p:nvPr/>
        </p:nvCxnSpPr>
        <p:spPr bwMode="auto">
          <a:xfrm flipH="1">
            <a:off x="2448922" y="3923364"/>
            <a:ext cx="946886" cy="553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3" name="直接箭头连接符 402"/>
          <p:cNvCxnSpPr>
            <a:endCxn id="258" idx="0"/>
          </p:cNvCxnSpPr>
          <p:nvPr/>
        </p:nvCxnSpPr>
        <p:spPr bwMode="auto">
          <a:xfrm flipH="1">
            <a:off x="3138664" y="3929426"/>
            <a:ext cx="397175" cy="214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4" name="直接箭头连接符 403"/>
          <p:cNvCxnSpPr>
            <a:endCxn id="318" idx="0"/>
          </p:cNvCxnSpPr>
          <p:nvPr/>
        </p:nvCxnSpPr>
        <p:spPr bwMode="auto">
          <a:xfrm flipH="1">
            <a:off x="3139822" y="3929426"/>
            <a:ext cx="536048" cy="546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5" name="直接箭头连接符 404"/>
          <p:cNvCxnSpPr>
            <a:endCxn id="264" idx="0"/>
          </p:cNvCxnSpPr>
          <p:nvPr/>
        </p:nvCxnSpPr>
        <p:spPr bwMode="auto">
          <a:xfrm flipH="1">
            <a:off x="3826646" y="3926823"/>
            <a:ext cx="14216" cy="213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6" name="直接箭头连接符 405"/>
          <p:cNvCxnSpPr>
            <a:endCxn id="324" idx="0"/>
          </p:cNvCxnSpPr>
          <p:nvPr/>
        </p:nvCxnSpPr>
        <p:spPr bwMode="auto">
          <a:xfrm flipH="1">
            <a:off x="3827804" y="3908057"/>
            <a:ext cx="430078" cy="564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7" name="直接箭头连接符 406"/>
          <p:cNvCxnSpPr>
            <a:endCxn id="372" idx="0"/>
          </p:cNvCxnSpPr>
          <p:nvPr/>
        </p:nvCxnSpPr>
        <p:spPr bwMode="auto">
          <a:xfrm flipH="1">
            <a:off x="4170307" y="3915032"/>
            <a:ext cx="264625" cy="894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8" name="直接箭头连接符 407"/>
          <p:cNvCxnSpPr>
            <a:endCxn id="270" idx="0"/>
          </p:cNvCxnSpPr>
          <p:nvPr/>
        </p:nvCxnSpPr>
        <p:spPr bwMode="auto">
          <a:xfrm flipH="1">
            <a:off x="4517546" y="3922007"/>
            <a:ext cx="66746" cy="217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9" name="直接箭头连接符 408"/>
          <p:cNvCxnSpPr>
            <a:endCxn id="330" idx="0"/>
          </p:cNvCxnSpPr>
          <p:nvPr/>
        </p:nvCxnSpPr>
        <p:spPr bwMode="auto">
          <a:xfrm flipH="1">
            <a:off x="4518704" y="3916749"/>
            <a:ext cx="220673" cy="555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0" name="直接箭头连接符 409"/>
          <p:cNvCxnSpPr>
            <a:endCxn id="378" idx="0"/>
          </p:cNvCxnSpPr>
          <p:nvPr/>
        </p:nvCxnSpPr>
        <p:spPr bwMode="auto">
          <a:xfrm flipH="1">
            <a:off x="4858289" y="3920395"/>
            <a:ext cx="47303" cy="885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1" name="直接箭头连接符 410"/>
          <p:cNvCxnSpPr>
            <a:endCxn id="276" idx="0"/>
          </p:cNvCxnSpPr>
          <p:nvPr/>
        </p:nvCxnSpPr>
        <p:spPr bwMode="auto">
          <a:xfrm flipH="1">
            <a:off x="5209402" y="3898827"/>
            <a:ext cx="98404" cy="235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2" name="直接箭头连接符 411"/>
          <p:cNvCxnSpPr>
            <a:endCxn id="336" idx="0"/>
          </p:cNvCxnSpPr>
          <p:nvPr/>
        </p:nvCxnSpPr>
        <p:spPr bwMode="auto">
          <a:xfrm flipH="1">
            <a:off x="5210560" y="3903290"/>
            <a:ext cx="267969" cy="5641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3" name="直接箭头连接符 412"/>
          <p:cNvCxnSpPr>
            <a:endCxn id="384" idx="0"/>
          </p:cNvCxnSpPr>
          <p:nvPr/>
        </p:nvCxnSpPr>
        <p:spPr bwMode="auto">
          <a:xfrm flipH="1">
            <a:off x="5549189" y="3909817"/>
            <a:ext cx="78225" cy="8954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4" name="直接箭头连接符 413"/>
          <p:cNvCxnSpPr>
            <a:endCxn id="282" idx="0"/>
          </p:cNvCxnSpPr>
          <p:nvPr/>
        </p:nvCxnSpPr>
        <p:spPr bwMode="auto">
          <a:xfrm>
            <a:off x="5783149" y="3904394"/>
            <a:ext cx="117153" cy="229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5" name="直接箭头连接符 414"/>
          <p:cNvCxnSpPr>
            <a:endCxn id="342" idx="0"/>
          </p:cNvCxnSpPr>
          <p:nvPr/>
        </p:nvCxnSpPr>
        <p:spPr bwMode="auto">
          <a:xfrm flipH="1">
            <a:off x="5901460" y="3906153"/>
            <a:ext cx="49848" cy="560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6" name="直接箭头连接符 415"/>
          <p:cNvCxnSpPr>
            <a:endCxn id="390" idx="0"/>
          </p:cNvCxnSpPr>
          <p:nvPr/>
        </p:nvCxnSpPr>
        <p:spPr bwMode="auto">
          <a:xfrm flipH="1">
            <a:off x="6237171" y="3919676"/>
            <a:ext cx="115660" cy="881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7" name="直接箭头连接符 416"/>
          <p:cNvCxnSpPr>
            <a:endCxn id="348" idx="0"/>
          </p:cNvCxnSpPr>
          <p:nvPr/>
        </p:nvCxnSpPr>
        <p:spPr bwMode="auto">
          <a:xfrm>
            <a:off x="6531486" y="3913103"/>
            <a:ext cx="57956" cy="5499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8" name="直接箭头连接符 417"/>
          <p:cNvCxnSpPr>
            <a:endCxn id="288" idx="0"/>
          </p:cNvCxnSpPr>
          <p:nvPr/>
        </p:nvCxnSpPr>
        <p:spPr bwMode="auto">
          <a:xfrm flipH="1">
            <a:off x="6588284" y="3910508"/>
            <a:ext cx="95618" cy="2198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9" name="直接箭头连接符 418"/>
          <p:cNvCxnSpPr>
            <a:endCxn id="396" idx="0"/>
          </p:cNvCxnSpPr>
          <p:nvPr/>
        </p:nvCxnSpPr>
        <p:spPr bwMode="auto">
          <a:xfrm>
            <a:off x="6831866" y="3914918"/>
            <a:ext cx="96205" cy="885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0" name="直接箭头连接符 419"/>
          <p:cNvCxnSpPr>
            <a:endCxn id="294" idx="0"/>
          </p:cNvCxnSpPr>
          <p:nvPr/>
        </p:nvCxnSpPr>
        <p:spPr bwMode="auto">
          <a:xfrm>
            <a:off x="6984528" y="3914746"/>
            <a:ext cx="294656" cy="214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1" name="直接箭头连接符 420"/>
          <p:cNvCxnSpPr>
            <a:endCxn id="354" idx="0"/>
          </p:cNvCxnSpPr>
          <p:nvPr/>
        </p:nvCxnSpPr>
        <p:spPr bwMode="auto">
          <a:xfrm flipH="1">
            <a:off x="7280342" y="3914072"/>
            <a:ext cx="126764" cy="5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2" name="直接箭头连接符 421"/>
          <p:cNvCxnSpPr>
            <a:endCxn id="360" idx="0"/>
          </p:cNvCxnSpPr>
          <p:nvPr/>
        </p:nvCxnSpPr>
        <p:spPr bwMode="auto">
          <a:xfrm>
            <a:off x="7578590" y="3918497"/>
            <a:ext cx="389734" cy="539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3" name="直接箭头连接符 422"/>
          <p:cNvCxnSpPr>
            <a:endCxn id="300" idx="0"/>
          </p:cNvCxnSpPr>
          <p:nvPr/>
        </p:nvCxnSpPr>
        <p:spPr bwMode="auto">
          <a:xfrm>
            <a:off x="7732389" y="3919469"/>
            <a:ext cx="234777" cy="206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4" name="直接箭头连接符 423"/>
          <p:cNvCxnSpPr>
            <a:endCxn id="366" idx="0"/>
          </p:cNvCxnSpPr>
          <p:nvPr/>
        </p:nvCxnSpPr>
        <p:spPr bwMode="auto">
          <a:xfrm>
            <a:off x="7895324" y="3920176"/>
            <a:ext cx="763900" cy="5373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5" name="直接箭头连接符 424"/>
          <p:cNvCxnSpPr>
            <a:endCxn id="306" idx="0"/>
          </p:cNvCxnSpPr>
          <p:nvPr/>
        </p:nvCxnSpPr>
        <p:spPr bwMode="auto">
          <a:xfrm>
            <a:off x="8047333" y="3915440"/>
            <a:ext cx="610733" cy="209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6" name="直接箭头连接符 425"/>
          <p:cNvCxnSpPr/>
          <p:nvPr/>
        </p:nvCxnSpPr>
        <p:spPr bwMode="auto">
          <a:xfrm flipH="1">
            <a:off x="216365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7" name="直接箭头连接符 426"/>
          <p:cNvCxnSpPr/>
          <p:nvPr/>
        </p:nvCxnSpPr>
        <p:spPr bwMode="auto">
          <a:xfrm flipH="1">
            <a:off x="229891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8" name="直接箭头连接符 427"/>
          <p:cNvCxnSpPr/>
          <p:nvPr/>
        </p:nvCxnSpPr>
        <p:spPr bwMode="auto">
          <a:xfrm flipH="1">
            <a:off x="243417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9" name="直接箭头连接符 428"/>
          <p:cNvCxnSpPr/>
          <p:nvPr/>
        </p:nvCxnSpPr>
        <p:spPr bwMode="auto">
          <a:xfrm flipH="1">
            <a:off x="256944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0" name="直接箭头连接符 429"/>
          <p:cNvCxnSpPr/>
          <p:nvPr/>
        </p:nvCxnSpPr>
        <p:spPr bwMode="auto">
          <a:xfrm flipH="1">
            <a:off x="270470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1" name="直接箭头连接符 430"/>
          <p:cNvCxnSpPr/>
          <p:nvPr/>
        </p:nvCxnSpPr>
        <p:spPr bwMode="auto">
          <a:xfrm flipH="1">
            <a:off x="28399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2" name="直接箭头连接符 431"/>
          <p:cNvCxnSpPr/>
          <p:nvPr/>
        </p:nvCxnSpPr>
        <p:spPr bwMode="auto">
          <a:xfrm flipH="1">
            <a:off x="29752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3" name="直接箭头连接符 432"/>
          <p:cNvCxnSpPr/>
          <p:nvPr/>
        </p:nvCxnSpPr>
        <p:spPr bwMode="auto">
          <a:xfrm flipH="1">
            <a:off x="31104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4" name="直接箭头连接符 433"/>
          <p:cNvCxnSpPr/>
          <p:nvPr/>
        </p:nvCxnSpPr>
        <p:spPr bwMode="auto">
          <a:xfrm flipH="1">
            <a:off x="32457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5" name="直接箭头连接符 434"/>
          <p:cNvCxnSpPr/>
          <p:nvPr/>
        </p:nvCxnSpPr>
        <p:spPr bwMode="auto">
          <a:xfrm flipH="1">
            <a:off x="33810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6" name="直接箭头连接符 435"/>
          <p:cNvCxnSpPr/>
          <p:nvPr/>
        </p:nvCxnSpPr>
        <p:spPr bwMode="auto">
          <a:xfrm flipH="1">
            <a:off x="35162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7" name="直接箭头连接符 436"/>
          <p:cNvCxnSpPr/>
          <p:nvPr/>
        </p:nvCxnSpPr>
        <p:spPr bwMode="auto">
          <a:xfrm flipH="1">
            <a:off x="36515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8" name="直接箭头连接符 437"/>
          <p:cNvCxnSpPr/>
          <p:nvPr/>
        </p:nvCxnSpPr>
        <p:spPr bwMode="auto">
          <a:xfrm flipH="1">
            <a:off x="37868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9" name="直接箭头连接符 438"/>
          <p:cNvCxnSpPr/>
          <p:nvPr/>
        </p:nvCxnSpPr>
        <p:spPr bwMode="auto">
          <a:xfrm flipH="1">
            <a:off x="39220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0" name="直接箭头连接符 439"/>
          <p:cNvCxnSpPr/>
          <p:nvPr/>
        </p:nvCxnSpPr>
        <p:spPr bwMode="auto">
          <a:xfrm flipH="1">
            <a:off x="40573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1" name="直接箭头连接符 440"/>
          <p:cNvCxnSpPr/>
          <p:nvPr/>
        </p:nvCxnSpPr>
        <p:spPr bwMode="auto">
          <a:xfrm flipH="1">
            <a:off x="41926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2" name="直接箭头连接符 441"/>
          <p:cNvCxnSpPr/>
          <p:nvPr/>
        </p:nvCxnSpPr>
        <p:spPr bwMode="auto">
          <a:xfrm flipH="1">
            <a:off x="43278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3" name="直接箭头连接符 442"/>
          <p:cNvCxnSpPr/>
          <p:nvPr/>
        </p:nvCxnSpPr>
        <p:spPr bwMode="auto">
          <a:xfrm flipH="1">
            <a:off x="44631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4" name="直接箭头连接符 443"/>
          <p:cNvCxnSpPr/>
          <p:nvPr/>
        </p:nvCxnSpPr>
        <p:spPr bwMode="auto">
          <a:xfrm flipH="1">
            <a:off x="45984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5" name="直接箭头连接符 444"/>
          <p:cNvCxnSpPr/>
          <p:nvPr/>
        </p:nvCxnSpPr>
        <p:spPr bwMode="auto">
          <a:xfrm flipH="1">
            <a:off x="47336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6" name="直接箭头连接符 445"/>
          <p:cNvCxnSpPr/>
          <p:nvPr/>
        </p:nvCxnSpPr>
        <p:spPr bwMode="auto">
          <a:xfrm flipH="1">
            <a:off x="48689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7" name="直接箭头连接符 446"/>
          <p:cNvCxnSpPr/>
          <p:nvPr/>
        </p:nvCxnSpPr>
        <p:spPr bwMode="auto">
          <a:xfrm flipH="1">
            <a:off x="50041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8" name="直接箭头连接符 447"/>
          <p:cNvCxnSpPr/>
          <p:nvPr/>
        </p:nvCxnSpPr>
        <p:spPr bwMode="auto">
          <a:xfrm flipH="1">
            <a:off x="51394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9" name="直接箭头连接符 448"/>
          <p:cNvCxnSpPr/>
          <p:nvPr/>
        </p:nvCxnSpPr>
        <p:spPr bwMode="auto">
          <a:xfrm flipH="1">
            <a:off x="52747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6" name="直接箭头连接符 455"/>
          <p:cNvCxnSpPr/>
          <p:nvPr/>
        </p:nvCxnSpPr>
        <p:spPr bwMode="auto">
          <a:xfrm flipH="1">
            <a:off x="62215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7" name="直接箭头连接符 456"/>
          <p:cNvCxnSpPr/>
          <p:nvPr/>
        </p:nvCxnSpPr>
        <p:spPr bwMode="auto">
          <a:xfrm flipH="1">
            <a:off x="63568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8" name="直接箭头连接符 457"/>
          <p:cNvCxnSpPr/>
          <p:nvPr/>
        </p:nvCxnSpPr>
        <p:spPr bwMode="auto">
          <a:xfrm flipH="1">
            <a:off x="64920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9" name="直接箭头连接符 458"/>
          <p:cNvCxnSpPr/>
          <p:nvPr/>
        </p:nvCxnSpPr>
        <p:spPr bwMode="auto">
          <a:xfrm flipH="1">
            <a:off x="66273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0" name="直接箭头连接符 459"/>
          <p:cNvCxnSpPr/>
          <p:nvPr/>
        </p:nvCxnSpPr>
        <p:spPr bwMode="auto">
          <a:xfrm flipH="1">
            <a:off x="67626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1" name="直接箭头连接符 460"/>
          <p:cNvCxnSpPr/>
          <p:nvPr/>
        </p:nvCxnSpPr>
        <p:spPr bwMode="auto">
          <a:xfrm flipH="1">
            <a:off x="68978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2" name="直接箭头连接符 461"/>
          <p:cNvCxnSpPr/>
          <p:nvPr/>
        </p:nvCxnSpPr>
        <p:spPr bwMode="auto">
          <a:xfrm flipH="1">
            <a:off x="70331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3" name="直接箭头连接符 462"/>
          <p:cNvCxnSpPr/>
          <p:nvPr/>
        </p:nvCxnSpPr>
        <p:spPr bwMode="auto">
          <a:xfrm flipH="1">
            <a:off x="71684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4" name="直接箭头连接符 463"/>
          <p:cNvCxnSpPr/>
          <p:nvPr/>
        </p:nvCxnSpPr>
        <p:spPr bwMode="auto">
          <a:xfrm flipH="1">
            <a:off x="73036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5" name="直接箭头连接符 464"/>
          <p:cNvCxnSpPr/>
          <p:nvPr/>
        </p:nvCxnSpPr>
        <p:spPr bwMode="auto">
          <a:xfrm flipH="1">
            <a:off x="74389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6" name="直接箭头连接符 465"/>
          <p:cNvCxnSpPr/>
          <p:nvPr/>
        </p:nvCxnSpPr>
        <p:spPr bwMode="auto">
          <a:xfrm flipH="1">
            <a:off x="75742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7" name="直接箭头连接符 466"/>
          <p:cNvCxnSpPr/>
          <p:nvPr/>
        </p:nvCxnSpPr>
        <p:spPr bwMode="auto">
          <a:xfrm flipH="1">
            <a:off x="77094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8" name="直接箭头连接符 467"/>
          <p:cNvCxnSpPr/>
          <p:nvPr/>
        </p:nvCxnSpPr>
        <p:spPr bwMode="auto">
          <a:xfrm flipH="1">
            <a:off x="78447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9" name="直接箭头连接符 468"/>
          <p:cNvCxnSpPr/>
          <p:nvPr/>
        </p:nvCxnSpPr>
        <p:spPr bwMode="auto">
          <a:xfrm flipH="1">
            <a:off x="79800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0" name="直接箭头连接符 469"/>
          <p:cNvCxnSpPr/>
          <p:nvPr/>
        </p:nvCxnSpPr>
        <p:spPr bwMode="auto">
          <a:xfrm flipH="1">
            <a:off x="81152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1" name="直接箭头连接符 470"/>
          <p:cNvCxnSpPr/>
          <p:nvPr/>
        </p:nvCxnSpPr>
        <p:spPr bwMode="auto">
          <a:xfrm flipH="1">
            <a:off x="82505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2" name="直接箭头连接符 471"/>
          <p:cNvCxnSpPr/>
          <p:nvPr/>
        </p:nvCxnSpPr>
        <p:spPr bwMode="auto">
          <a:xfrm flipH="1">
            <a:off x="83857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3" name="直接箭头连接符 472"/>
          <p:cNvCxnSpPr/>
          <p:nvPr/>
        </p:nvCxnSpPr>
        <p:spPr bwMode="auto">
          <a:xfrm flipH="1">
            <a:off x="85210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4" name="直接箭头连接符 473"/>
          <p:cNvCxnSpPr/>
          <p:nvPr/>
        </p:nvCxnSpPr>
        <p:spPr bwMode="auto">
          <a:xfrm flipH="1">
            <a:off x="86563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5" name="直接箭头连接符 474"/>
          <p:cNvCxnSpPr/>
          <p:nvPr/>
        </p:nvCxnSpPr>
        <p:spPr bwMode="auto">
          <a:xfrm flipH="1">
            <a:off x="879158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6" name="直接箭头连接符 475"/>
          <p:cNvCxnSpPr/>
          <p:nvPr/>
        </p:nvCxnSpPr>
        <p:spPr bwMode="auto">
          <a:xfrm flipH="1">
            <a:off x="8926836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4" name="矩形 43"/>
          <p:cNvSpPr/>
          <p:nvPr/>
        </p:nvSpPr>
        <p:spPr bwMode="auto">
          <a:xfrm>
            <a:off x="2123728" y="4048409"/>
            <a:ext cx="6858374" cy="1179412"/>
          </a:xfrm>
          <a:prstGeom prst="rect">
            <a:avLst/>
          </a:prstGeom>
          <a:noFill/>
          <a:ln w="19050" algn="ctr">
            <a:solidFill>
              <a:srgbClr val="7030A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58734" y="5529087"/>
            <a:ext cx="251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层总分支数为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，前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层总节点数为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>
            <a:off x="5578096" y="5373216"/>
            <a:ext cx="357537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7030A0"/>
            </a:solidFill>
            <a:prstDash val="sysDot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54447916"/>
      </p:ext>
    </p:extLst>
  </p:cSld>
  <p:clrMapOvr>
    <a:masterClrMapping/>
  </p:clrMapOvr>
  <p:transition advTm="157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4621872" y="4047150"/>
            <a:ext cx="1905861" cy="2640399"/>
            <a:chOff x="188802" y="2690092"/>
            <a:chExt cx="1905861" cy="2640399"/>
          </a:xfrm>
        </p:grpSpPr>
        <p:sp>
          <p:nvSpPr>
            <p:cNvPr id="219" name="圆角矩形 218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圆角矩形 219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244" name="直接连接符 2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5" name="直接连接符 2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2" name="组合 221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242" name="直接连接符 24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3" name="直接连接符 24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3" name="组合 222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240" name="直接连接符 2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1" name="直接连接符 2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4" name="组合 223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238" name="直接连接符 2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9" name="直接连接符 2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25" name="圆角矩形 224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圆角矩形 226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右弧形箭头 227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229" name="组合 228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236" name="直接连接符 23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7" name="直接连接符 23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30" name="组合 229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234" name="直接连接符 23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5" name="直接连接符 23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31" name="直接连接符 230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32" name="圆角矩形 231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3" name="圆角矩形 232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7020272" y="4119790"/>
            <a:ext cx="1730924" cy="2621578"/>
            <a:chOff x="2459570" y="2690091"/>
            <a:chExt cx="1730924" cy="2621578"/>
          </a:xfrm>
        </p:grpSpPr>
        <p:grpSp>
          <p:nvGrpSpPr>
            <p:cNvPr id="247" name="组合 246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272" name="直接连接符 27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3" name="直接连接符 27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48" name="组合 247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270" name="直接连接符 26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1" name="直接连接符 27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49" name="圆角矩形 248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268" name="直接连接符 2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9" name="直接连接符 2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1" name="组合 250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266" name="直接连接符 2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7" name="直接连接符 2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2" name="圆角矩形 251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圆角矩形 252"/>
            <p:cNvSpPr/>
            <p:nvPr/>
          </p:nvSpPr>
          <p:spPr bwMode="auto">
            <a:xfrm>
              <a:off x="3529190" y="378001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264" name="直接连接符 26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5" name="直接连接符 26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5" name="组合 254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262" name="直接连接符 2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3" name="直接连接符 2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6" name="圆角矩形 255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圆角矩形 256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圆角矩形 257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圆角矩形 258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右弧形箭头 259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cxnSp>
          <p:nvCxnSpPr>
            <p:cNvPr id="261" name="直接连接符 260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40" name="矩形 39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单步调整完成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单步调整完成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499992" y="4150821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第一步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调整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8028384" y="4149080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第一步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调整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602003"/>
      </p:ext>
    </p:extLst>
  </p:cSld>
  <p:clrMapOvr>
    <a:masterClrMapping/>
  </p:clrMapOvr>
  <p:transition advTm="157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4610355" y="4365104"/>
            <a:ext cx="1905861" cy="2275074"/>
            <a:chOff x="150607" y="4541187"/>
            <a:chExt cx="1905861" cy="2275074"/>
          </a:xfrm>
        </p:grpSpPr>
        <p:sp>
          <p:nvSpPr>
            <p:cNvPr id="275" name="圆角矩形 274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" name="圆角矩形 275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" name="组合 276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99" name="直接连接符 2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00" name="直接连接符 2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8" name="组合 277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97" name="直接连接符 2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8" name="直接连接符 2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9" name="组合 278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95" name="直接连接符 2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6" name="直接连接符 2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0" name="组合 279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293" name="直接连接符 29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4" name="直接连接符 29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81" name="圆角矩形 280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圆角矩形 281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3" name="圆角矩形 282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291" name="直接连接符 29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2" name="直接连接符 29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5" name="组合 284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289" name="直接连接符 2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0" name="直接连接符 2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86" name="直接连接符 285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87" name="圆角矩形 286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8" name="圆角矩形 287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右箭头 300"/>
          <p:cNvSpPr/>
          <p:nvPr/>
        </p:nvSpPr>
        <p:spPr bwMode="auto">
          <a:xfrm rot="16200000" flipH="1">
            <a:off x="5017269" y="3986603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7009160" y="4365104"/>
            <a:ext cx="1905861" cy="2275074"/>
            <a:chOff x="150607" y="4541187"/>
            <a:chExt cx="1905861" cy="2275074"/>
          </a:xfrm>
        </p:grpSpPr>
        <p:sp>
          <p:nvSpPr>
            <p:cNvPr id="303" name="圆角矩形 302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4" name="圆角矩形 303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327" name="直接连接符 3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8" name="直接连接符 3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6" name="组合 305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325" name="直接连接符 32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6" name="直接连接符 32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7" name="组合 306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323" name="直接连接符 32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4" name="直接连接符 32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8" name="组合 307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321" name="直接连接符 32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2" name="直接连接符 32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309" name="圆角矩形 308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0" name="圆角矩形 309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1" name="圆角矩形 310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319" name="直接连接符 3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0" name="直接连接符 3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13" name="组合 31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317" name="直接连接符 3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18" name="直接连接符 31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14" name="直接连接符 31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315" name="圆角矩形 31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6" name="圆角矩形 31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9" name="右箭头 328"/>
          <p:cNvSpPr/>
          <p:nvPr/>
        </p:nvSpPr>
        <p:spPr bwMode="auto">
          <a:xfrm rot="16200000" flipH="1">
            <a:off x="7371519" y="4048041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5652120" y="4005064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第二步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调整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8161518" y="3981465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第二步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调整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单步调整完成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单步调整完成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214777"/>
      </p:ext>
    </p:extLst>
  </p:cSld>
  <p:clrMapOvr>
    <a:masterClrMapping/>
  </p:clrMapOvr>
  <p:transition advTm="157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3+4 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824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统一重平衡算法：四类情况最后都得到如下结果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927306" y="1697488"/>
            <a:ext cx="1905861" cy="2275074"/>
            <a:chOff x="150607" y="4541187"/>
            <a:chExt cx="1905861" cy="2275074"/>
          </a:xfrm>
        </p:grpSpPr>
        <p:sp>
          <p:nvSpPr>
            <p:cNvPr id="181" name="圆角矩形 180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圆角矩形 181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05" name="直接连接符 2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6" name="直接连接符 20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03" name="直接连接符 2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4" name="直接连接符 2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5" name="组合 184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01" name="直接连接符 20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2" name="直接连接符 20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6" name="组合 185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99" name="直接连接符 1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0" name="直接连接符 1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87" name="圆角矩形 186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圆角矩形 187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圆角矩形 188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97" name="直接连接符 1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8" name="直接连接符 1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91" name="组合 190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95" name="直接连接符 1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6" name="直接连接符 1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92" name="直接连接符 191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93" name="圆角矩形 192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圆角矩形 193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Rectangle 20"/>
          <p:cNvSpPr>
            <a:spLocks noChangeArrowheads="1"/>
          </p:cNvSpPr>
          <p:nvPr/>
        </p:nvSpPr>
        <p:spPr bwMode="auto">
          <a:xfrm>
            <a:off x="248455" y="4007552"/>
            <a:ext cx="33866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中序遍历为：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0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,a,T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,b,T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2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,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c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,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3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 </a:t>
            </a: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pic>
        <p:nvPicPr>
          <p:cNvPr id="3080" name="Picture 8" descr="http://img01.baimao.com/M01/1E/B1/wKgAFFIDMk6AHpHCAAClBSkX9Nw4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4" y="2186655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760884" y="3883159"/>
            <a:ext cx="1980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旋转变换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繁琐，需记规则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左右箭头 7"/>
          <p:cNvSpPr/>
          <p:nvPr/>
        </p:nvSpPr>
        <p:spPr bwMode="auto">
          <a:xfrm>
            <a:off x="5740914" y="2732809"/>
            <a:ext cx="816779" cy="424987"/>
          </a:xfrm>
          <a:prstGeom prst="leftRightArrow">
            <a:avLst>
              <a:gd name="adj1" fmla="val 50000"/>
              <a:gd name="adj2" fmla="val 5623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pic>
        <p:nvPicPr>
          <p:cNvPr id="3082" name="Picture 10" descr="http://www.ugsnx.com/data/attachment/forum/201408/16/195245xyf9yotu9b08xupj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4846"/>
          <a:stretch/>
        </p:blipFill>
        <p:spPr bwMode="auto">
          <a:xfrm>
            <a:off x="6773717" y="2184311"/>
            <a:ext cx="1737457" cy="136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矩形 99"/>
          <p:cNvSpPr/>
          <p:nvPr/>
        </p:nvSpPr>
        <p:spPr>
          <a:xfrm>
            <a:off x="6787625" y="380749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直接拆分组装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TextBox 20"/>
          <p:cNvSpPr txBox="1">
            <a:spLocks noChangeArrowheads="1"/>
          </p:cNvSpPr>
          <p:nvPr/>
        </p:nvSpPr>
        <p:spPr bwMode="auto">
          <a:xfrm>
            <a:off x="667172" y="5179306"/>
            <a:ext cx="784400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g,p,v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节点与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033344"/>
      </p:ext>
    </p:extLst>
  </p:cSld>
  <p:clrMapOvr>
    <a:masterClrMapping/>
  </p:clrMapOvr>
  <p:transition advTm="157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节点删除实例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D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B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F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H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K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Q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G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A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I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L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J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C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R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N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736975" y="61197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树的初始状态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41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57"/>
    </mc:Choice>
    <mc:Fallback xmlns="">
      <p:transition spd="slow" advTm="15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节点删除实例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D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B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F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H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K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Q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G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A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I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L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J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C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R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N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1399708" y="6367212"/>
            <a:ext cx="7247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的中序直接前驱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替代，进而删除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" name="乘号 2"/>
          <p:cNvSpPr/>
          <p:nvPr/>
        </p:nvSpPr>
        <p:spPr bwMode="auto">
          <a:xfrm>
            <a:off x="6649734" y="2409458"/>
            <a:ext cx="669925" cy="642528"/>
          </a:xfrm>
          <a:prstGeom prst="mathMultiply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50005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71" grpId="0"/>
      <p:bldP spid="66" grpId="0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节点删除实例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D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B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F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H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K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Q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G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A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I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L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J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C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R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N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708775" y="2428603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-2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39642" y="5810571"/>
            <a:ext cx="649889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节点最小失衡子树根，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为其最大高度孩子，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的最大高度孩子，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QRT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构成做单旋转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7" name="右弧形箭头 86"/>
          <p:cNvSpPr/>
          <p:nvPr/>
        </p:nvSpPr>
        <p:spPr bwMode="auto">
          <a:xfrm rot="16200000" flipV="1">
            <a:off x="6221328" y="2856214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95797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/>
          <p:cNvSpPr/>
          <p:nvPr/>
        </p:nvSpPr>
        <p:spPr bwMode="auto">
          <a:xfrm>
            <a:off x="4697861" y="2106319"/>
            <a:ext cx="3422754" cy="3230543"/>
          </a:xfrm>
          <a:prstGeom prst="ellipse">
            <a:avLst/>
          </a:prstGeom>
          <a:solidFill>
            <a:schemeClr val="accent1">
              <a:lumMod val="90000"/>
              <a:alpha val="35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5" name="椭圆 104"/>
          <p:cNvSpPr/>
          <p:nvPr/>
        </p:nvSpPr>
        <p:spPr bwMode="auto">
          <a:xfrm rot="20674970">
            <a:off x="3685720" y="3754706"/>
            <a:ext cx="1255396" cy="1933824"/>
          </a:xfrm>
          <a:prstGeom prst="ellipse">
            <a:avLst/>
          </a:prstGeom>
          <a:solidFill>
            <a:srgbClr val="FFFF00">
              <a:alpha val="35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3" name="椭圆 102"/>
          <p:cNvSpPr/>
          <p:nvPr/>
        </p:nvSpPr>
        <p:spPr bwMode="auto">
          <a:xfrm rot="1630403">
            <a:off x="2268148" y="3756148"/>
            <a:ext cx="1562610" cy="2890431"/>
          </a:xfrm>
          <a:prstGeom prst="ellipse">
            <a:avLst/>
          </a:prstGeom>
          <a:solidFill>
            <a:srgbClr val="FFCCCC">
              <a:alpha val="62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 bwMode="auto">
          <a:xfrm rot="1512624">
            <a:off x="612227" y="2760123"/>
            <a:ext cx="1962128" cy="326060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节点删除实例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D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B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F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H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K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G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A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I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L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J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C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51621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686241" y="245918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83209" y="5743961"/>
            <a:ext cx="5780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调整后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的右子树高度减少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，与左子树高度变为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，需要继续调整节点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R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1" name="Line 8"/>
          <p:cNvSpPr>
            <a:spLocks noChangeShapeType="1"/>
          </p:cNvSpPr>
          <p:nvPr/>
        </p:nvSpPr>
        <p:spPr bwMode="auto">
          <a:xfrm>
            <a:off x="5585632" y="3645024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2" name="Line 9"/>
          <p:cNvSpPr>
            <a:spLocks noChangeShapeType="1"/>
          </p:cNvSpPr>
          <p:nvPr/>
        </p:nvSpPr>
        <p:spPr bwMode="auto">
          <a:xfrm flipV="1">
            <a:off x="5128432" y="3721224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3" name="Oval 27"/>
          <p:cNvSpPr>
            <a:spLocks noChangeArrowheads="1"/>
          </p:cNvSpPr>
          <p:nvPr/>
        </p:nvSpPr>
        <p:spPr bwMode="auto">
          <a:xfrm>
            <a:off x="4899832" y="417842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N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4" name="Oval 28"/>
          <p:cNvSpPr>
            <a:spLocks noChangeArrowheads="1"/>
          </p:cNvSpPr>
          <p:nvPr/>
        </p:nvSpPr>
        <p:spPr bwMode="auto">
          <a:xfrm>
            <a:off x="5814232" y="420042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Q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5" name="Text Box 66"/>
          <p:cNvSpPr txBox="1">
            <a:spLocks noChangeArrowheads="1"/>
          </p:cNvSpPr>
          <p:nvPr/>
        </p:nvSpPr>
        <p:spPr bwMode="auto">
          <a:xfrm>
            <a:off x="4823632" y="37842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96" name="Text Box 68"/>
          <p:cNvSpPr txBox="1">
            <a:spLocks noChangeArrowheads="1"/>
          </p:cNvSpPr>
          <p:nvPr/>
        </p:nvSpPr>
        <p:spPr bwMode="auto">
          <a:xfrm>
            <a:off x="604486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7" name="Text Box 64"/>
          <p:cNvSpPr txBox="1">
            <a:spLocks noChangeArrowheads="1"/>
          </p:cNvSpPr>
          <p:nvPr/>
        </p:nvSpPr>
        <p:spPr bwMode="auto">
          <a:xfrm>
            <a:off x="4031708" y="1426267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</a:p>
        </p:txBody>
      </p:sp>
      <p:sp>
        <p:nvSpPr>
          <p:cNvPr id="98" name="Text Box 64"/>
          <p:cNvSpPr txBox="1">
            <a:spLocks noChangeArrowheads="1"/>
          </p:cNvSpPr>
          <p:nvPr/>
        </p:nvSpPr>
        <p:spPr bwMode="auto">
          <a:xfrm>
            <a:off x="3159585" y="2525995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</a:p>
        </p:txBody>
      </p:sp>
      <p:sp>
        <p:nvSpPr>
          <p:cNvPr id="99" name="Text Box 64"/>
          <p:cNvSpPr txBox="1">
            <a:spLocks noChangeArrowheads="1"/>
          </p:cNvSpPr>
          <p:nvPr/>
        </p:nvSpPr>
        <p:spPr bwMode="auto">
          <a:xfrm>
            <a:off x="4026366" y="3355067"/>
            <a:ext cx="3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</a:p>
        </p:txBody>
      </p:sp>
      <p:sp>
        <p:nvSpPr>
          <p:cNvPr id="100" name="右弧形箭头 99"/>
          <p:cNvSpPr/>
          <p:nvPr/>
        </p:nvSpPr>
        <p:spPr bwMode="auto">
          <a:xfrm rot="16200000" flipV="1">
            <a:off x="2566171" y="2841936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1" name="右弧形箭头 100"/>
          <p:cNvSpPr/>
          <p:nvPr/>
        </p:nvSpPr>
        <p:spPr bwMode="auto">
          <a:xfrm rot="16200000">
            <a:off x="4470922" y="1980426"/>
            <a:ext cx="420516" cy="939572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2" name="Text Box 64"/>
          <p:cNvSpPr txBox="1">
            <a:spLocks noChangeArrowheads="1"/>
          </p:cNvSpPr>
          <p:nvPr/>
        </p:nvSpPr>
        <p:spPr bwMode="auto">
          <a:xfrm>
            <a:off x="877433" y="5581579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104" name="Text Box 64"/>
          <p:cNvSpPr txBox="1">
            <a:spLocks noChangeArrowheads="1"/>
          </p:cNvSpPr>
          <p:nvPr/>
        </p:nvSpPr>
        <p:spPr bwMode="auto">
          <a:xfrm>
            <a:off x="2586619" y="6212845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06" name="Text Box 64"/>
          <p:cNvSpPr txBox="1">
            <a:spLocks noChangeArrowheads="1"/>
          </p:cNvSpPr>
          <p:nvPr/>
        </p:nvSpPr>
        <p:spPr bwMode="auto">
          <a:xfrm>
            <a:off x="3813175" y="527460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08" name="Text Box 64"/>
          <p:cNvSpPr txBox="1">
            <a:spLocks noChangeArrowheads="1"/>
          </p:cNvSpPr>
          <p:nvPr/>
        </p:nvSpPr>
        <p:spPr bwMode="auto">
          <a:xfrm>
            <a:off x="6720042" y="485504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7" name="TextBox 20"/>
          <p:cNvSpPr txBox="1">
            <a:spLocks noChangeArrowheads="1"/>
          </p:cNvSpPr>
          <p:nvPr/>
        </p:nvSpPr>
        <p:spPr bwMode="auto">
          <a:xfrm>
            <a:off x="6046214" y="1130082"/>
            <a:ext cx="2964027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单次调整（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种可能的旋转平衡，或一次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组装调整）完后，可能会产生新的不平衡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3391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5" grpId="0" animBg="1"/>
      <p:bldP spid="103" grpId="0" animBg="1"/>
      <p:bldP spid="32" grpId="0" animBg="1"/>
      <p:bldP spid="4" grpId="0"/>
      <p:bldP spid="97" grpId="0"/>
      <p:bldP spid="98" grpId="0"/>
      <p:bldP spid="99" grpId="0"/>
      <p:bldP spid="100" grpId="0" animBg="1"/>
      <p:bldP spid="101" grpId="0" animBg="1"/>
      <p:bldP spid="102" grpId="0"/>
      <p:bldP spid="104" grpId="0"/>
      <p:bldP spid="106" grpId="0"/>
      <p:bldP spid="10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2" name="Line 19"/>
          <p:cNvSpPr>
            <a:spLocks noChangeShapeType="1"/>
          </p:cNvSpPr>
          <p:nvPr/>
        </p:nvSpPr>
        <p:spPr bwMode="auto">
          <a:xfrm flipV="1">
            <a:off x="56746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1" name="Line 13"/>
          <p:cNvSpPr>
            <a:spLocks noChangeShapeType="1"/>
          </p:cNvSpPr>
          <p:nvPr/>
        </p:nvSpPr>
        <p:spPr bwMode="auto">
          <a:xfrm flipH="1" flipV="1">
            <a:off x="65890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857254" y="2183795"/>
            <a:ext cx="2917327" cy="3256024"/>
            <a:chOff x="4857254" y="2183795"/>
            <a:chExt cx="2917327" cy="3256024"/>
          </a:xfrm>
        </p:grpSpPr>
        <p:grpSp>
          <p:nvGrpSpPr>
            <p:cNvPr id="34" name="组合 33"/>
            <p:cNvGrpSpPr/>
            <p:nvPr/>
          </p:nvGrpSpPr>
          <p:grpSpPr>
            <a:xfrm>
              <a:off x="4857254" y="2183795"/>
              <a:ext cx="2917327" cy="2462056"/>
              <a:chOff x="4823632" y="2195572"/>
              <a:chExt cx="2917327" cy="2462056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V="1">
                <a:off x="6937375" y="37167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H="1" flipV="1">
                <a:off x="6632575" y="28785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5641975" y="28023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67087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S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42" name="Oval 36"/>
              <p:cNvSpPr>
                <a:spLocks noChangeArrowheads="1"/>
              </p:cNvSpPr>
              <p:nvPr/>
            </p:nvSpPr>
            <p:spPr bwMode="auto">
              <a:xfrm>
                <a:off x="71659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T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44" name="Oval 38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P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72" name="Text Box 66"/>
              <p:cNvSpPr txBox="1">
                <a:spLocks noChangeArrowheads="1"/>
              </p:cNvSpPr>
              <p:nvPr/>
            </p:nvSpPr>
            <p:spPr bwMode="auto">
              <a:xfrm>
                <a:off x="651621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82" name="Text Box 76"/>
              <p:cNvSpPr txBox="1">
                <a:spLocks noChangeArrowheads="1"/>
              </p:cNvSpPr>
              <p:nvPr/>
            </p:nvSpPr>
            <p:spPr bwMode="auto">
              <a:xfrm>
                <a:off x="5203825" y="29876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83" name="Text Box 77"/>
              <p:cNvSpPr txBox="1">
                <a:spLocks noChangeArrowheads="1"/>
              </p:cNvSpPr>
              <p:nvPr/>
            </p:nvSpPr>
            <p:spPr bwMode="auto">
              <a:xfrm>
                <a:off x="7413625" y="287853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84" name="Text Box 78"/>
              <p:cNvSpPr txBox="1">
                <a:spLocks noChangeArrowheads="1"/>
              </p:cNvSpPr>
              <p:nvPr/>
            </p:nvSpPr>
            <p:spPr bwMode="auto">
              <a:xfrm>
                <a:off x="6556375" y="219557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R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91" name="Line 8"/>
              <p:cNvSpPr>
                <a:spLocks noChangeShapeType="1"/>
              </p:cNvSpPr>
              <p:nvPr/>
            </p:nvSpPr>
            <p:spPr bwMode="auto">
              <a:xfrm>
                <a:off x="5585632" y="3645024"/>
                <a:ext cx="381000" cy="6096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92" name="Line 9"/>
              <p:cNvSpPr>
                <a:spLocks noChangeShapeType="1"/>
              </p:cNvSpPr>
              <p:nvPr/>
            </p:nvSpPr>
            <p:spPr bwMode="auto">
              <a:xfrm flipV="1">
                <a:off x="5128432" y="3721224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93" name="Oval 27"/>
              <p:cNvSpPr>
                <a:spLocks noChangeArrowheads="1"/>
              </p:cNvSpPr>
              <p:nvPr/>
            </p:nvSpPr>
            <p:spPr bwMode="auto">
              <a:xfrm>
                <a:off x="4899832" y="4178424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N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94" name="Oval 28"/>
              <p:cNvSpPr>
                <a:spLocks noChangeArrowheads="1"/>
              </p:cNvSpPr>
              <p:nvPr/>
            </p:nvSpPr>
            <p:spPr bwMode="auto">
              <a:xfrm>
                <a:off x="5814232" y="4200428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Q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95" name="Text Box 66"/>
              <p:cNvSpPr txBox="1">
                <a:spLocks noChangeArrowheads="1"/>
              </p:cNvSpPr>
              <p:nvPr/>
            </p:nvSpPr>
            <p:spPr bwMode="auto">
              <a:xfrm>
                <a:off x="4823632" y="37842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96" name="Text Box 68"/>
              <p:cNvSpPr txBox="1">
                <a:spLocks noChangeArrowheads="1"/>
              </p:cNvSpPr>
              <p:nvPr/>
            </p:nvSpPr>
            <p:spPr bwMode="auto">
              <a:xfrm>
                <a:off x="604486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53371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O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</p:grpSp>
        <p:sp>
          <p:nvSpPr>
            <p:cNvPr id="90" name="Text Box 64"/>
            <p:cNvSpPr txBox="1">
              <a:spLocks noChangeArrowheads="1"/>
            </p:cNvSpPr>
            <p:nvPr/>
          </p:nvSpPr>
          <p:spPr bwMode="auto">
            <a:xfrm>
              <a:off x="6720042" y="4855044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r>
                <a:rPr kumimoji="0" lang="en-US" altLang="zh-CN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节点删除实例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J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78879" y="3045491"/>
            <a:ext cx="2021717" cy="3120863"/>
            <a:chOff x="578879" y="3045491"/>
            <a:chExt cx="2021717" cy="3120863"/>
          </a:xfrm>
        </p:grpSpPr>
        <p:grpSp>
          <p:nvGrpSpPr>
            <p:cNvPr id="7" name="组合 6"/>
            <p:cNvGrpSpPr/>
            <p:nvPr/>
          </p:nvGrpSpPr>
          <p:grpSpPr>
            <a:xfrm>
              <a:off x="578879" y="3045491"/>
              <a:ext cx="2021717" cy="2424113"/>
              <a:chOff x="572258" y="3045219"/>
              <a:chExt cx="2021717" cy="242411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572258" y="3045219"/>
                <a:ext cx="2021717" cy="2119313"/>
                <a:chOff x="572258" y="3045219"/>
                <a:chExt cx="2021717" cy="2119313"/>
              </a:xfrm>
            </p:grpSpPr>
            <p:sp>
              <p:nvSpPr>
                <p:cNvPr id="8" name="Line 2"/>
                <p:cNvSpPr>
                  <a:spLocks noChangeShapeType="1"/>
                </p:cNvSpPr>
                <p:nvPr/>
              </p:nvSpPr>
              <p:spPr bwMode="auto">
                <a:xfrm flipV="1">
                  <a:off x="1069975" y="4478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endParaRPr>
                </a:p>
              </p:txBody>
            </p:sp>
            <p:sp>
              <p:nvSpPr>
                <p:cNvPr id="18" name="Line 12"/>
                <p:cNvSpPr>
                  <a:spLocks noChangeShapeType="1"/>
                </p:cNvSpPr>
                <p:nvPr/>
              </p:nvSpPr>
              <p:spPr bwMode="auto">
                <a:xfrm>
                  <a:off x="1908175" y="3640532"/>
                  <a:ext cx="381000" cy="609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endParaRPr>
                </a:p>
              </p:txBody>
            </p:sp>
            <p:sp>
              <p:nvSpPr>
                <p:cNvPr id="22" name="Oval 16"/>
                <p:cNvSpPr>
                  <a:spLocks noChangeArrowheads="1"/>
                </p:cNvSpPr>
                <p:nvPr/>
              </p:nvSpPr>
              <p:spPr bwMode="auto">
                <a:xfrm>
                  <a:off x="21367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幼圆"/>
                      <a:cs typeface="+mn-cs"/>
                    </a:rPr>
                    <a:t>D</a:t>
                  </a:r>
                  <a:endPara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endParaRPr>
                </a:p>
              </p:txBody>
            </p:sp>
            <p:sp>
              <p:nvSpPr>
                <p:cNvPr id="2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50975" y="3716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endParaRPr>
                </a:p>
              </p:txBody>
            </p:sp>
            <p:sp>
              <p:nvSpPr>
                <p:cNvPr id="28" name="Oval 22"/>
                <p:cNvSpPr>
                  <a:spLocks noChangeArrowheads="1"/>
                </p:cNvSpPr>
                <p:nvPr/>
              </p:nvSpPr>
              <p:spPr bwMode="auto">
                <a:xfrm>
                  <a:off x="12223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幼圆"/>
                      <a:cs typeface="+mn-cs"/>
                    </a:rPr>
                    <a:t>B</a:t>
                  </a:r>
                  <a:endPara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endParaRPr>
                </a:p>
              </p:txBody>
            </p:sp>
            <p:sp>
              <p:nvSpPr>
                <p:cNvPr id="41" name="Oval 35"/>
                <p:cNvSpPr>
                  <a:spLocks noChangeArrowheads="1"/>
                </p:cNvSpPr>
                <p:nvPr/>
              </p:nvSpPr>
              <p:spPr bwMode="auto">
                <a:xfrm>
                  <a:off x="1679575" y="33357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幼圆"/>
                      <a:cs typeface="+mn-cs"/>
                    </a:rPr>
                    <a:t>C</a:t>
                  </a:r>
                  <a:endPara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endParaRPr>
                </a:p>
              </p:txBody>
            </p:sp>
            <p:sp>
              <p:nvSpPr>
                <p:cNvPr id="6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72258" y="47216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999FF">
                          <a:lumMod val="5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7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364346" y="30452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999FF">
                          <a:lumMod val="5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7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3318" y="38834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999FF">
                          <a:lumMod val="5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86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228442" y="3851756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999FF">
                          <a:lumMod val="5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</a:t>
                  </a:r>
                </a:p>
              </p:txBody>
            </p:sp>
          </p:grpSp>
          <p:sp>
            <p:nvSpPr>
              <p:cNvPr id="36" name="Oval 30"/>
              <p:cNvSpPr>
                <a:spLocks noChangeArrowheads="1"/>
              </p:cNvSpPr>
              <p:nvPr/>
            </p:nvSpPr>
            <p:spPr bwMode="auto">
              <a:xfrm>
                <a:off x="765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A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</p:grpSp>
        <p:sp>
          <p:nvSpPr>
            <p:cNvPr id="87" name="Text Box 64"/>
            <p:cNvSpPr txBox="1">
              <a:spLocks noChangeArrowheads="1"/>
            </p:cNvSpPr>
            <p:nvPr/>
          </p:nvSpPr>
          <p:spPr bwMode="auto">
            <a:xfrm>
              <a:off x="877433" y="5581579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r>
                <a:rPr kumimoji="0" lang="en-US" altLang="zh-CN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001243" y="3866586"/>
            <a:ext cx="2022820" cy="2931034"/>
            <a:chOff x="2001243" y="3866586"/>
            <a:chExt cx="2022820" cy="2931034"/>
          </a:xfrm>
        </p:grpSpPr>
        <p:grpSp>
          <p:nvGrpSpPr>
            <p:cNvPr id="12" name="组合 11"/>
            <p:cNvGrpSpPr/>
            <p:nvPr/>
          </p:nvGrpSpPr>
          <p:grpSpPr>
            <a:xfrm>
              <a:off x="2001243" y="3866586"/>
              <a:ext cx="2022820" cy="2455776"/>
              <a:chOff x="2012418" y="3851756"/>
              <a:chExt cx="2022820" cy="2455776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32797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 flipV="1">
                <a:off x="2898775" y="4478732"/>
                <a:ext cx="381000" cy="7620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V="1">
                <a:off x="2517775" y="53169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2212975" y="58503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F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30" name="Oval 24"/>
              <p:cNvSpPr>
                <a:spLocks noChangeArrowheads="1"/>
              </p:cNvSpPr>
              <p:nvPr/>
            </p:nvSpPr>
            <p:spPr bwMode="auto">
              <a:xfrm>
                <a:off x="30511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H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35" name="Oval 29"/>
              <p:cNvSpPr>
                <a:spLocks noChangeArrowheads="1"/>
              </p:cNvSpPr>
              <p:nvPr/>
            </p:nvSpPr>
            <p:spPr bwMode="auto">
              <a:xfrm>
                <a:off x="2670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G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38" name="Oval 32"/>
              <p:cNvSpPr>
                <a:spLocks noChangeArrowheads="1"/>
              </p:cNvSpPr>
              <p:nvPr/>
            </p:nvSpPr>
            <p:spPr bwMode="auto">
              <a:xfrm>
                <a:off x="33559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I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68" name="Text Box 62"/>
              <p:cNvSpPr txBox="1">
                <a:spLocks noChangeArrowheads="1"/>
              </p:cNvSpPr>
              <p:nvPr/>
            </p:nvSpPr>
            <p:spPr bwMode="auto">
              <a:xfrm>
                <a:off x="2012418" y="55598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69" name="Text Box 63"/>
              <p:cNvSpPr txBox="1">
                <a:spLocks noChangeArrowheads="1"/>
              </p:cNvSpPr>
              <p:nvPr/>
            </p:nvSpPr>
            <p:spPr bwMode="auto">
              <a:xfrm>
                <a:off x="3707904" y="47878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79" name="Text Box 73"/>
              <p:cNvSpPr txBox="1">
                <a:spLocks noChangeArrowheads="1"/>
              </p:cNvSpPr>
              <p:nvPr/>
            </p:nvSpPr>
            <p:spPr bwMode="auto">
              <a:xfrm>
                <a:off x="2415486" y="47216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80" name="Text Box 74"/>
              <p:cNvSpPr txBox="1">
                <a:spLocks noChangeArrowheads="1"/>
              </p:cNvSpPr>
              <p:nvPr/>
            </p:nvSpPr>
            <p:spPr bwMode="auto">
              <a:xfrm>
                <a:off x="2919542" y="3851756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88" name="Text Box 64"/>
            <p:cNvSpPr txBox="1">
              <a:spLocks noChangeArrowheads="1"/>
            </p:cNvSpPr>
            <p:nvPr/>
          </p:nvSpPr>
          <p:spPr bwMode="auto">
            <a:xfrm>
              <a:off x="2586619" y="6212845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r>
                <a:rPr kumimoji="0" lang="en-US" altLang="zh-CN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35778" y="3933054"/>
            <a:ext cx="1146831" cy="1897239"/>
            <a:chOff x="3835778" y="3933054"/>
            <a:chExt cx="1146831" cy="1897239"/>
          </a:xfrm>
        </p:grpSpPr>
        <p:grpSp>
          <p:nvGrpSpPr>
            <p:cNvPr id="13" name="组合 12"/>
            <p:cNvGrpSpPr/>
            <p:nvPr/>
          </p:nvGrpSpPr>
          <p:grpSpPr>
            <a:xfrm>
              <a:off x="3976842" y="3933054"/>
              <a:ext cx="1005767" cy="1545568"/>
              <a:chOff x="3965575" y="3923764"/>
              <a:chExt cx="1005767" cy="1545568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auto">
              <a:xfrm>
                <a:off x="41941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31" name="Oval 25"/>
              <p:cNvSpPr>
                <a:spLocks noChangeArrowheads="1"/>
              </p:cNvSpPr>
              <p:nvPr/>
            </p:nvSpPr>
            <p:spPr bwMode="auto">
              <a:xfrm>
                <a:off x="39655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K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42703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幼圆"/>
                    <a:cs typeface="+mn-cs"/>
                  </a:rPr>
                  <a:t>L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  <p:sp>
            <p:nvSpPr>
              <p:cNvPr id="70" name="Text Box 64"/>
              <p:cNvSpPr txBox="1">
                <a:spLocks noChangeArrowheads="1"/>
              </p:cNvSpPr>
              <p:nvPr/>
            </p:nvSpPr>
            <p:spPr bwMode="auto">
              <a:xfrm>
                <a:off x="4644008" y="471585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81" name="Text Box 75"/>
              <p:cNvSpPr txBox="1">
                <a:spLocks noChangeArrowheads="1"/>
              </p:cNvSpPr>
              <p:nvPr/>
            </p:nvSpPr>
            <p:spPr bwMode="auto">
              <a:xfrm>
                <a:off x="4264025" y="3923764"/>
                <a:ext cx="4283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-1</a:t>
                </a:r>
              </a:p>
            </p:txBody>
          </p:sp>
        </p:grpSp>
        <p:sp>
          <p:nvSpPr>
            <p:cNvPr id="89" name="Text Box 64"/>
            <p:cNvSpPr txBox="1">
              <a:spLocks noChangeArrowheads="1"/>
            </p:cNvSpPr>
            <p:nvPr/>
          </p:nvSpPr>
          <p:spPr bwMode="auto">
            <a:xfrm>
              <a:off x="3835778" y="5245518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r>
                <a:rPr kumimoji="0" lang="en-US" altLang="zh-CN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</a:p>
          </p:txBody>
        </p:sp>
      </p:grpSp>
      <p:sp>
        <p:nvSpPr>
          <p:cNvPr id="109" name="Oval 40"/>
          <p:cNvSpPr>
            <a:spLocks noChangeArrowheads="1"/>
          </p:cNvSpPr>
          <p:nvPr/>
        </p:nvSpPr>
        <p:spPr bwMode="auto">
          <a:xfrm>
            <a:off x="43516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J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6294722" y="248032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182073" y="1404300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959705" y="2133435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076454" y="2168934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25878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4514 0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14491 L 0.38976 -0.403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625 0.00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06336 0.1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36 0.10602 L 1.94444E-6 -1.1111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 0.00393 L 0.05296 -0.1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76 -0.40325 L 0.14583 -0.1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14 0.19838 L 0.1007 0.1226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16" grpId="0" animBg="1"/>
      <p:bldP spid="17" grpId="0" animBg="1"/>
      <p:bldP spid="40" grpId="0" animBg="1"/>
      <p:bldP spid="75" grpId="0"/>
      <p:bldP spid="76" grpId="0"/>
      <p:bldP spid="85" grpId="0"/>
      <p:bldP spid="109" grpId="0" animBg="1"/>
      <p:bldP spid="110" grpId="0" animBg="1"/>
      <p:bldP spid="51" grpId="0"/>
      <p:bldP spid="114" grpId="0"/>
      <p:bldP spid="1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8790722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节点删除的特性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删除点的父节点就可能出现非平衡情况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由于删除后的调整导致最小非平衡子树根节点的高度降低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，因而可能会在更高的父节点产生新的不衡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在某子树调整完后，需要迭代地从下往上检查该子树的祖先，如发现新的非平衡子树，则迭代调整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245774" y="3823874"/>
            <a:ext cx="82676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复杂度分析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重平衡节点都是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的祖先，因此最多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logn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次重平衡（旋转或重构）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，总体复杂度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logn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89760" y="551723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74341" y="5231313"/>
            <a:ext cx="7704856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可否实现任何一次动态操作（插入和删除），引起的拓扑结构变化量（旋转或重构操作）不致超过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264816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AVL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树插入删除演示：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https://cs.usfca.edu/~galles/visualization/AVLtree.html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446373"/>
      </p:ext>
    </p:extLst>
  </p:cSld>
  <p:clrMapOvr>
    <a:masterClrMapping/>
  </p:clrMapOvr>
  <p:transition advTm="157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背景与目标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任何一次动态操作（插入和删除），引起的结构变化量不致超过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O(1)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475656" y="2276872"/>
            <a:ext cx="7107994" cy="3744416"/>
            <a:chOff x="1426552" y="2348880"/>
            <a:chExt cx="7107994" cy="3937748"/>
          </a:xfrm>
        </p:grpSpPr>
        <p:cxnSp>
          <p:nvCxnSpPr>
            <p:cNvPr id="65" name="直接箭头连接符 64"/>
            <p:cNvCxnSpPr/>
            <p:nvPr/>
          </p:nvCxnSpPr>
          <p:spPr bwMode="auto">
            <a:xfrm>
              <a:off x="7742458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 flipH="1">
              <a:off x="7443314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6675941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 flipH="1">
              <a:off x="6374306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5613081" y="437578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 flipH="1">
              <a:off x="5233420" y="437578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3746622" y="435350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 flipH="1">
              <a:off x="3366961" y="435350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2710867" y="5312007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 flipH="1">
              <a:off x="2331206" y="5312007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 bwMode="auto">
            <a:xfrm flipH="1">
              <a:off x="1693082" y="4357422"/>
              <a:ext cx="422516" cy="7731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 bwMode="auto">
            <a:xfrm>
              <a:off x="7248343" y="440644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4" name="直接箭头连接符 43"/>
            <p:cNvCxnSpPr/>
            <p:nvPr/>
          </p:nvCxnSpPr>
          <p:spPr bwMode="auto">
            <a:xfrm flipH="1">
              <a:off x="6868682" y="440644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5775132" y="3483302"/>
              <a:ext cx="599174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>
              <a:off x="6472116" y="3476335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8" name="直接箭头连接符 37"/>
            <p:cNvCxnSpPr/>
            <p:nvPr/>
          </p:nvCxnSpPr>
          <p:spPr bwMode="auto">
            <a:xfrm>
              <a:off x="2195736" y="4476889"/>
              <a:ext cx="388758" cy="611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5" name="直接箭头连接符 34"/>
            <p:cNvCxnSpPr/>
            <p:nvPr/>
          </p:nvCxnSpPr>
          <p:spPr bwMode="auto">
            <a:xfrm>
              <a:off x="3004788" y="3452266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 flipH="1">
              <a:off x="2313535" y="3434122"/>
              <a:ext cx="669905" cy="71235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>
              <a:off x="4788024" y="2676689"/>
              <a:ext cx="1403287" cy="58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79060" y="2600908"/>
              <a:ext cx="1500952" cy="6896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3" name="椭圆 2"/>
            <p:cNvSpPr/>
            <p:nvPr/>
          </p:nvSpPr>
          <p:spPr bwMode="auto">
            <a:xfrm>
              <a:off x="4427984" y="2348880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2724993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122278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478010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90770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435657" y="5053459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364088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98637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490430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6482318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426552" y="513374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2061176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841079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091195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871098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4963390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43293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136501" y="6023373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759955" y="6026750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7371032" y="6027399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7994486" y="6030776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20"/>
          <p:cNvSpPr txBox="1">
            <a:spLocks noChangeArrowheads="1"/>
          </p:cNvSpPr>
          <p:nvPr/>
        </p:nvSpPr>
        <p:spPr bwMode="auto">
          <a:xfrm>
            <a:off x="5289906" y="2371685"/>
            <a:ext cx="3293744" cy="461665"/>
          </a:xfrm>
          <a:prstGeom prst="rect">
            <a:avLst/>
          </a:prstGeom>
          <a:solidFill>
            <a:schemeClr val="accent5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任意节点非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302073"/>
      </p:ext>
    </p:extLst>
  </p:cSld>
  <p:clrMapOvr>
    <a:masterClrMapping/>
  </p:clrMapOvr>
  <p:transition advTm="157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多路平衡搜索树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树高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h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𝒍𝒐𝒈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𝑵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+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𝑵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为树的关键码总数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+mj-ea"/>
                  <a:buAutoNum type="circleNumDbPlain" startAt="2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其次证明不等式右边。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固定时，为使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B-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树更高，各节点都应包含尽可能少的关键码。因此，各层次上节点数至少为：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𝟏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en-US" altLang="zh-CN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𝟐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en-US" altLang="zh-CN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𝟐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</m:e>
                    </m:d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𝟑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𝟐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𝒎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/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</m:sup>
                    </m:sSup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 panose="020B0503020204020204" pitchFamily="34" charset="-122"/>
                    <a:cs typeface="+mn-cs"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…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       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/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 据上一页得到的结论：最底层叶子节点的分支总数（紫色键）等于树的关键码总数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N+1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，故有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𝒏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𝒉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𝟐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𝒎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/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𝒉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𝑵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US" altLang="zh-CN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𝒎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/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𝑵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)/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</m:e>
                    </m:d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F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zh-CN" alt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𝚶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𝒍𝒐𝒈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9999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𝑵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99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 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+mj-ea"/>
                  <a:buAutoNum type="circleNumDbPlain" startAt="3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综合前述，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=</m:t>
                    </m:r>
                    <m:r>
                      <a:rPr kumimoji="0" lang="zh-CN" altLang="en-US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𝚯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𝒍𝒐𝒈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𝑵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blipFill>
                <a:blip r:embed="rId3"/>
                <a:stretch>
                  <a:fillRect l="-1571" t="-13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圆角矩形 63"/>
          <p:cNvSpPr/>
          <p:nvPr/>
        </p:nvSpPr>
        <p:spPr bwMode="auto">
          <a:xfrm>
            <a:off x="5967408" y="3209505"/>
            <a:ext cx="452264" cy="274099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6127619" y="3284984"/>
            <a:ext cx="131841" cy="137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6324727" y="3501008"/>
            <a:ext cx="1265604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4788024" y="3501008"/>
            <a:ext cx="1296145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4978047" y="4040508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4525782" y="3763082"/>
            <a:ext cx="452264" cy="274099"/>
            <a:chOff x="4399821" y="3547058"/>
            <a:chExt cx="452264" cy="274099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cxnSp>
        <p:nvCxnSpPr>
          <p:cNvPr id="54" name="直接箭头连接符 53"/>
          <p:cNvCxnSpPr/>
          <p:nvPr/>
        </p:nvCxnSpPr>
        <p:spPr bwMode="auto">
          <a:xfrm>
            <a:off x="4769089" y="404593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7" name="组合 66"/>
          <p:cNvGrpSpPr/>
          <p:nvPr/>
        </p:nvGrpSpPr>
        <p:grpSpPr>
          <a:xfrm>
            <a:off x="7322559" y="3789331"/>
            <a:ext cx="452264" cy="274099"/>
            <a:chOff x="4399821" y="3547058"/>
            <a:chExt cx="452264" cy="274099"/>
          </a:xfrm>
        </p:grpSpPr>
        <p:sp>
          <p:nvSpPr>
            <p:cNvPr id="68" name="圆角矩形 67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811100" y="4299255"/>
            <a:ext cx="452264" cy="274099"/>
            <a:chOff x="4399821" y="3547058"/>
            <a:chExt cx="452264" cy="27409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561892" y="4295634"/>
            <a:ext cx="452264" cy="274099"/>
            <a:chOff x="4399821" y="3547058"/>
            <a:chExt cx="452264" cy="274099"/>
          </a:xfrm>
        </p:grpSpPr>
        <p:sp>
          <p:nvSpPr>
            <p:cNvPr id="76" name="圆角矩形 75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336727" y="4305966"/>
            <a:ext cx="456109" cy="274099"/>
            <a:chOff x="4399821" y="3547058"/>
            <a:chExt cx="452264" cy="274099"/>
          </a:xfrm>
        </p:grpSpPr>
        <p:sp>
          <p:nvSpPr>
            <p:cNvPr id="81" name="圆角矩形 8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cxnSp>
        <p:nvCxnSpPr>
          <p:cNvPr id="50" name="直接箭头连接符 49"/>
          <p:cNvCxnSpPr/>
          <p:nvPr/>
        </p:nvCxnSpPr>
        <p:spPr bwMode="auto">
          <a:xfrm flipH="1">
            <a:off x="4011266" y="4040508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/>
          <p:nvPr/>
        </p:nvCxnSpPr>
        <p:spPr bwMode="auto">
          <a:xfrm>
            <a:off x="7759990" y="4044556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/>
          <p:nvPr/>
        </p:nvCxnSpPr>
        <p:spPr bwMode="auto">
          <a:xfrm>
            <a:off x="7551032" y="4049980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6" name="组合 85"/>
          <p:cNvGrpSpPr/>
          <p:nvPr/>
        </p:nvGrpSpPr>
        <p:grpSpPr>
          <a:xfrm>
            <a:off x="6593043" y="4303303"/>
            <a:ext cx="452264" cy="274099"/>
            <a:chOff x="4399821" y="3547058"/>
            <a:chExt cx="452264" cy="274099"/>
          </a:xfrm>
        </p:grpSpPr>
        <p:sp>
          <p:nvSpPr>
            <p:cNvPr id="87" name="圆角矩形 86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343835" y="4299682"/>
            <a:ext cx="452264" cy="274099"/>
            <a:chOff x="4399821" y="3547058"/>
            <a:chExt cx="452264" cy="274099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18670" y="4310014"/>
            <a:ext cx="456109" cy="274099"/>
            <a:chOff x="4399821" y="3547058"/>
            <a:chExt cx="452264" cy="274099"/>
          </a:xfrm>
        </p:grpSpPr>
        <p:sp>
          <p:nvSpPr>
            <p:cNvPr id="95" name="圆角矩形 94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 bwMode="auto">
          <a:xfrm flipH="1">
            <a:off x="6793209" y="4044556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4261204" y="4594377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4037933" y="4583345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3" name="直接箭头连接符 112"/>
          <p:cNvCxnSpPr/>
          <p:nvPr/>
        </p:nvCxnSpPr>
        <p:spPr bwMode="auto">
          <a:xfrm flipH="1">
            <a:off x="3811100" y="4591433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8" name="直接箭头连接符 117"/>
          <p:cNvCxnSpPr/>
          <p:nvPr/>
        </p:nvCxnSpPr>
        <p:spPr bwMode="auto">
          <a:xfrm>
            <a:off x="5016898" y="4571370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793627" y="4560338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 flipH="1">
            <a:off x="4566794" y="4568426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>
            <a:off x="5801232" y="458944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5577961" y="457841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5351128" y="458649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>
            <a:off x="7044227" y="4584804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5" name="直接箭头连接符 124"/>
          <p:cNvCxnSpPr/>
          <p:nvPr/>
        </p:nvCxnSpPr>
        <p:spPr bwMode="auto">
          <a:xfrm>
            <a:off x="6820956" y="457377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6" name="直接箭头连接符 125"/>
          <p:cNvCxnSpPr/>
          <p:nvPr/>
        </p:nvCxnSpPr>
        <p:spPr bwMode="auto">
          <a:xfrm flipH="1">
            <a:off x="6594123" y="4581860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7800666" y="4567551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8" name="直接箭头连接符 127"/>
          <p:cNvCxnSpPr/>
          <p:nvPr/>
        </p:nvCxnSpPr>
        <p:spPr bwMode="auto">
          <a:xfrm>
            <a:off x="7577395" y="4556519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/>
          <p:nvPr/>
        </p:nvCxnSpPr>
        <p:spPr bwMode="auto">
          <a:xfrm flipH="1">
            <a:off x="7350562" y="4564607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0" name="直接箭头连接符 129"/>
          <p:cNvCxnSpPr/>
          <p:nvPr/>
        </p:nvCxnSpPr>
        <p:spPr bwMode="auto">
          <a:xfrm>
            <a:off x="8579346" y="459143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/>
          <p:nvPr/>
        </p:nvCxnSpPr>
        <p:spPr bwMode="auto">
          <a:xfrm>
            <a:off x="8356075" y="458040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 flipH="1">
            <a:off x="8129242" y="458848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3" name="矩形 132"/>
          <p:cNvSpPr/>
          <p:nvPr/>
        </p:nvSpPr>
        <p:spPr>
          <a:xfrm>
            <a:off x="4770171" y="4955096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((3,5)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的高瘦情况</a:t>
            </a:r>
          </a:p>
        </p:txBody>
      </p:sp>
    </p:spTree>
    <p:extLst>
      <p:ext uri="{BB962C8B-B14F-4D97-AF65-F5344CB8AC3E}">
        <p14:creationId xmlns:p14="http://schemas.microsoft.com/office/powerpoint/2010/main" val="409912473"/>
      </p:ext>
    </p:extLst>
  </p:cSld>
  <p:clrMapOvr>
    <a:masterClrMapping/>
  </p:clrMapOvr>
  <p:transition advTm="157"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背景与目标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任何一次动态操作（插入和删除），引起的结构变化量不致超过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O(1)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1972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Rudolf Bayer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发明的，当时被称为平衡二叉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1978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年被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 J.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Guibas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Robert Sedgewick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修改为如今的“红黑树“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它虽然是复杂的，但它的最坏情况运行时间也是非常良好的，并且在实践中是高效的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它的统计性能要优于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AVL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树。因此，红黑树在很多地方都有应用。在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 STL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中，很多部分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set, multiset, map,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multimap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应用了红黑树的变体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85333"/>
      </p:ext>
    </p:extLst>
  </p:cSld>
  <p:clrMapOvr>
    <a:masterClrMapping/>
  </p:clrMapOvr>
  <p:transition advTm="157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红黑树：特性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11120"/>
            <a:ext cx="8712968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定义与条件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根节点为黑色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外部节点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NIL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均为黑色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其余节点若为红色，其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父节点和孩子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为黑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从任一外部节点到根节点沿途，经过的黑节点数目一样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4611661" y="1332426"/>
            <a:ext cx="426702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任一从根到外部节点的通路，不存在相邻的两个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红节点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。推知，所经过的黑节点个数必然大于等于红节点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59100" y="3429000"/>
            <a:ext cx="898350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黑深度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除去根节点，沿途所经过黑节点（包括外部节点）总数称为该节点黑深度；根节点黑深度为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146763" y="4735884"/>
            <a:ext cx="5143865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黑高度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除去外部节点，沿途所经过黑节点总数称为该节点黑高度；外部节点黑高度为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，根节点黑高度为全树黑高度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85910"/>
            <a:ext cx="3573713" cy="1923410"/>
          </a:xfrm>
          <a:prstGeom prst="rect">
            <a:avLst/>
          </a:prstGeom>
        </p:spPr>
      </p:pic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5508104" y="6338889"/>
            <a:ext cx="3293744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黑深度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黑高度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72324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321"/>
          <p:cNvSpPr/>
          <p:nvPr/>
        </p:nvSpPr>
        <p:spPr bwMode="auto">
          <a:xfrm>
            <a:off x="6246769" y="3501008"/>
            <a:ext cx="2861735" cy="3356990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4037995" y="3501008"/>
            <a:ext cx="2082669" cy="3356991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1805537" y="3501007"/>
            <a:ext cx="2087389" cy="3356993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8190" y="3501008"/>
            <a:ext cx="1619672" cy="3356992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314" name="直接箭头连接符 313"/>
          <p:cNvCxnSpPr/>
          <p:nvPr/>
        </p:nvCxnSpPr>
        <p:spPr bwMode="auto">
          <a:xfrm>
            <a:off x="8439543" y="4281884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15" name="直接箭头连接符 314"/>
          <p:cNvCxnSpPr/>
          <p:nvPr/>
        </p:nvCxnSpPr>
        <p:spPr bwMode="auto">
          <a:xfrm flipH="1">
            <a:off x="8083109" y="4268140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6" name="椭圆 315"/>
          <p:cNvSpPr/>
          <p:nvPr/>
        </p:nvSpPr>
        <p:spPr bwMode="auto">
          <a:xfrm>
            <a:off x="8228180" y="4048932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椭圆 316"/>
          <p:cNvSpPr/>
          <p:nvPr/>
        </p:nvSpPr>
        <p:spPr bwMode="auto">
          <a:xfrm>
            <a:off x="862906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8" name="椭圆 317"/>
          <p:cNvSpPr/>
          <p:nvPr/>
        </p:nvSpPr>
        <p:spPr bwMode="auto">
          <a:xfrm>
            <a:off x="783576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9" name="任意多边形 318"/>
          <p:cNvSpPr/>
          <p:nvPr/>
        </p:nvSpPr>
        <p:spPr bwMode="auto">
          <a:xfrm>
            <a:off x="7631915" y="3645600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红黑树：等价性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978282" cy="314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提升变换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自顶向下，每遇一个红节点，都将其对应子树整体提升一层，从而与父节点（必为黑）对齐，二者联边调整为横向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每棵红黑树等价于一棵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(2,4)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树，前者节点对应后者关键码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通往红节点的边对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树高度无贡献，在图中为虚线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19710" y="3858020"/>
            <a:ext cx="1174072" cy="1108260"/>
            <a:chOff x="524548" y="3284989"/>
            <a:chExt cx="1501153" cy="1370276"/>
          </a:xfrm>
        </p:grpSpPr>
        <p:cxnSp>
          <p:nvCxnSpPr>
            <p:cNvPr id="173" name="直接箭头连接符 172"/>
            <p:cNvCxnSpPr/>
            <p:nvPr/>
          </p:nvCxnSpPr>
          <p:spPr bwMode="auto">
            <a:xfrm>
              <a:off x="1296526" y="3573016"/>
              <a:ext cx="402094" cy="6323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4" name="直接箭头连接符 173"/>
            <p:cNvCxnSpPr/>
            <p:nvPr/>
          </p:nvCxnSpPr>
          <p:spPr bwMode="auto">
            <a:xfrm flipH="1">
              <a:off x="840794" y="3556022"/>
              <a:ext cx="435113" cy="64933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82" name="椭圆 181"/>
            <p:cNvSpPr/>
            <p:nvPr/>
          </p:nvSpPr>
          <p:spPr bwMode="auto">
            <a:xfrm>
              <a:off x="1026279" y="3284989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538845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椭圆 187"/>
            <p:cNvSpPr/>
            <p:nvPr/>
          </p:nvSpPr>
          <p:spPr bwMode="auto">
            <a:xfrm>
              <a:off x="524548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7798" y="5769473"/>
            <a:ext cx="1095124" cy="971895"/>
            <a:chOff x="524548" y="5265417"/>
            <a:chExt cx="1492711" cy="1237341"/>
          </a:xfrm>
        </p:grpSpPr>
        <p:sp>
          <p:nvSpPr>
            <p:cNvPr id="237" name="圆角矩形 236"/>
            <p:cNvSpPr/>
            <p:nvPr/>
          </p:nvSpPr>
          <p:spPr bwMode="auto">
            <a:xfrm>
              <a:off x="858571" y="5265417"/>
              <a:ext cx="840049" cy="505953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38" name="椭圆 237"/>
            <p:cNvSpPr/>
            <p:nvPr/>
          </p:nvSpPr>
          <p:spPr bwMode="auto">
            <a:xfrm>
              <a:off x="1031642" y="5296632"/>
              <a:ext cx="476672" cy="429398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242" name="直接箭头连接符 241"/>
            <p:cNvCxnSpPr/>
            <p:nvPr/>
          </p:nvCxnSpPr>
          <p:spPr bwMode="auto">
            <a:xfrm>
              <a:off x="1550553" y="5732581"/>
              <a:ext cx="148067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cxnSp>
          <p:nvCxnSpPr>
            <p:cNvPr id="243" name="直接箭头连接符 242"/>
            <p:cNvCxnSpPr/>
            <p:nvPr/>
          </p:nvCxnSpPr>
          <p:spPr bwMode="auto">
            <a:xfrm flipH="1">
              <a:off x="827088" y="5732581"/>
              <a:ext cx="176128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sp>
          <p:nvSpPr>
            <p:cNvPr id="249" name="椭圆 248"/>
            <p:cNvSpPr/>
            <p:nvPr/>
          </p:nvSpPr>
          <p:spPr bwMode="auto">
            <a:xfrm>
              <a:off x="1530403" y="6030660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椭圆 249"/>
            <p:cNvSpPr/>
            <p:nvPr/>
          </p:nvSpPr>
          <p:spPr bwMode="auto">
            <a:xfrm>
              <a:off x="524548" y="6030661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下箭头 250"/>
          <p:cNvSpPr/>
          <p:nvPr/>
        </p:nvSpPr>
        <p:spPr bwMode="auto">
          <a:xfrm>
            <a:off x="699911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264" name="直接箭头连接符 263"/>
          <p:cNvCxnSpPr/>
          <p:nvPr/>
        </p:nvCxnSpPr>
        <p:spPr bwMode="auto">
          <a:xfrm flipH="1">
            <a:off x="2079218" y="4085636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65" name="椭圆 264"/>
          <p:cNvSpPr/>
          <p:nvPr/>
        </p:nvSpPr>
        <p:spPr bwMode="auto">
          <a:xfrm>
            <a:off x="2224289" y="3866428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7" name="椭圆 266"/>
          <p:cNvSpPr/>
          <p:nvPr/>
        </p:nvSpPr>
        <p:spPr bwMode="auto">
          <a:xfrm>
            <a:off x="1831878" y="4592863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9" name="直接箭头连接符 268"/>
          <p:cNvCxnSpPr/>
          <p:nvPr/>
        </p:nvCxnSpPr>
        <p:spPr bwMode="auto">
          <a:xfrm>
            <a:off x="3304675" y="4276266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70" name="直接箭头连接符 269"/>
          <p:cNvCxnSpPr/>
          <p:nvPr/>
        </p:nvCxnSpPr>
        <p:spPr bwMode="auto">
          <a:xfrm flipH="1">
            <a:off x="2948241" y="4262522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71" name="椭圆 270"/>
          <p:cNvSpPr/>
          <p:nvPr/>
        </p:nvSpPr>
        <p:spPr bwMode="auto">
          <a:xfrm>
            <a:off x="3093312" y="4043314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椭圆 271"/>
          <p:cNvSpPr/>
          <p:nvPr/>
        </p:nvSpPr>
        <p:spPr bwMode="auto">
          <a:xfrm>
            <a:off x="349419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椭圆 272"/>
          <p:cNvSpPr/>
          <p:nvPr/>
        </p:nvSpPr>
        <p:spPr bwMode="auto">
          <a:xfrm>
            <a:off x="270090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任意多边形 59"/>
          <p:cNvSpPr/>
          <p:nvPr/>
        </p:nvSpPr>
        <p:spPr bwMode="auto">
          <a:xfrm>
            <a:off x="2497047" y="3639982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74" name="下箭头 273"/>
          <p:cNvSpPr/>
          <p:nvPr/>
        </p:nvSpPr>
        <p:spPr bwMode="auto">
          <a:xfrm>
            <a:off x="2710655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6" name="圆角矩形 275"/>
          <p:cNvSpPr/>
          <p:nvPr/>
        </p:nvSpPr>
        <p:spPr bwMode="auto">
          <a:xfrm>
            <a:off x="2353475" y="5785254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7" name="椭圆 276"/>
          <p:cNvSpPr/>
          <p:nvPr/>
        </p:nvSpPr>
        <p:spPr bwMode="auto">
          <a:xfrm>
            <a:off x="2535801" y="581123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78" name="直接箭头连接符 277"/>
          <p:cNvCxnSpPr/>
          <p:nvPr/>
        </p:nvCxnSpPr>
        <p:spPr bwMode="auto">
          <a:xfrm>
            <a:off x="3288549" y="6157287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79" name="直接箭头连接符 278"/>
          <p:cNvCxnSpPr/>
          <p:nvPr/>
        </p:nvCxnSpPr>
        <p:spPr bwMode="auto">
          <a:xfrm flipH="1">
            <a:off x="2384983" y="6172102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280" name="椭圆 279"/>
          <p:cNvSpPr/>
          <p:nvPr/>
        </p:nvSpPr>
        <p:spPr bwMode="auto">
          <a:xfrm>
            <a:off x="2722446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椭圆 280"/>
          <p:cNvSpPr/>
          <p:nvPr/>
        </p:nvSpPr>
        <p:spPr bwMode="auto">
          <a:xfrm>
            <a:off x="2116883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3" name="椭圆 282"/>
          <p:cNvSpPr/>
          <p:nvPr/>
        </p:nvSpPr>
        <p:spPr bwMode="auto">
          <a:xfrm>
            <a:off x="2908939" y="5814918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84" name="椭圆 283"/>
          <p:cNvSpPr/>
          <p:nvPr/>
        </p:nvSpPr>
        <p:spPr bwMode="auto">
          <a:xfrm>
            <a:off x="3328009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5" name="直接箭头连接符 284"/>
          <p:cNvCxnSpPr>
            <a:stCxn id="276" idx="2"/>
          </p:cNvCxnSpPr>
          <p:nvPr/>
        </p:nvCxnSpPr>
        <p:spPr bwMode="auto">
          <a:xfrm>
            <a:off x="2901037" y="6182665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86" name="直接箭头连接符 285"/>
          <p:cNvCxnSpPr/>
          <p:nvPr/>
        </p:nvCxnSpPr>
        <p:spPr bwMode="auto">
          <a:xfrm>
            <a:off x="5501655" y="3911108"/>
            <a:ext cx="277849" cy="519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87" name="椭圆 286"/>
          <p:cNvSpPr/>
          <p:nvPr/>
        </p:nvSpPr>
        <p:spPr bwMode="auto">
          <a:xfrm>
            <a:off x="5306418" y="3691900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椭圆 287"/>
          <p:cNvSpPr/>
          <p:nvPr/>
        </p:nvSpPr>
        <p:spPr bwMode="auto">
          <a:xfrm>
            <a:off x="5665764" y="44137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>
            <a:off x="4667900" y="4257503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 flipH="1">
            <a:off x="4311466" y="4243759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91" name="椭圆 290"/>
          <p:cNvSpPr/>
          <p:nvPr/>
        </p:nvSpPr>
        <p:spPr bwMode="auto">
          <a:xfrm>
            <a:off x="4456537" y="4024551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椭圆 291"/>
          <p:cNvSpPr/>
          <p:nvPr/>
        </p:nvSpPr>
        <p:spPr bwMode="auto">
          <a:xfrm>
            <a:off x="485742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椭圆 292"/>
          <p:cNvSpPr/>
          <p:nvPr/>
        </p:nvSpPr>
        <p:spPr bwMode="auto">
          <a:xfrm>
            <a:off x="406412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4" name="任意多边形 293"/>
          <p:cNvSpPr/>
          <p:nvPr/>
        </p:nvSpPr>
        <p:spPr bwMode="auto">
          <a:xfrm flipH="1">
            <a:off x="4646925" y="3620303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95" name="下箭头 294"/>
          <p:cNvSpPr/>
          <p:nvPr/>
        </p:nvSpPr>
        <p:spPr bwMode="auto">
          <a:xfrm>
            <a:off x="4820018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96" name="圆角矩形 295"/>
          <p:cNvSpPr/>
          <p:nvPr/>
        </p:nvSpPr>
        <p:spPr bwMode="auto">
          <a:xfrm>
            <a:off x="4525968" y="5778561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97" name="椭圆 296"/>
          <p:cNvSpPr/>
          <p:nvPr/>
        </p:nvSpPr>
        <p:spPr bwMode="auto">
          <a:xfrm>
            <a:off x="4708294" y="5804544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98" name="直接箭头连接符 297"/>
          <p:cNvCxnSpPr/>
          <p:nvPr/>
        </p:nvCxnSpPr>
        <p:spPr bwMode="auto">
          <a:xfrm>
            <a:off x="5461042" y="6150594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99" name="直接箭头连接符 298"/>
          <p:cNvCxnSpPr/>
          <p:nvPr/>
        </p:nvCxnSpPr>
        <p:spPr bwMode="auto">
          <a:xfrm flipH="1">
            <a:off x="4557476" y="6165409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0" name="椭圆 299"/>
          <p:cNvSpPr/>
          <p:nvPr/>
        </p:nvSpPr>
        <p:spPr bwMode="auto">
          <a:xfrm>
            <a:off x="4894939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1" name="椭圆 300"/>
          <p:cNvSpPr/>
          <p:nvPr/>
        </p:nvSpPr>
        <p:spPr bwMode="auto">
          <a:xfrm>
            <a:off x="4289376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椭圆 301"/>
          <p:cNvSpPr/>
          <p:nvPr/>
        </p:nvSpPr>
        <p:spPr bwMode="auto">
          <a:xfrm>
            <a:off x="5081432" y="5808225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03" name="椭圆 302"/>
          <p:cNvSpPr/>
          <p:nvPr/>
        </p:nvSpPr>
        <p:spPr bwMode="auto">
          <a:xfrm>
            <a:off x="5500502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4" name="直接箭头连接符 303"/>
          <p:cNvCxnSpPr>
            <a:stCxn id="296" idx="2"/>
          </p:cNvCxnSpPr>
          <p:nvPr/>
        </p:nvCxnSpPr>
        <p:spPr bwMode="auto">
          <a:xfrm>
            <a:off x="5073530" y="6175972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6" name="椭圆 305"/>
          <p:cNvSpPr/>
          <p:nvPr/>
        </p:nvSpPr>
        <p:spPr bwMode="auto">
          <a:xfrm>
            <a:off x="7396589" y="37130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8" name="直接箭头连接符 307"/>
          <p:cNvCxnSpPr/>
          <p:nvPr/>
        </p:nvCxnSpPr>
        <p:spPr bwMode="auto">
          <a:xfrm>
            <a:off x="6842113" y="4284112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09" name="直接箭头连接符 308"/>
          <p:cNvCxnSpPr/>
          <p:nvPr/>
        </p:nvCxnSpPr>
        <p:spPr bwMode="auto">
          <a:xfrm flipH="1">
            <a:off x="6485679" y="4270368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0" name="椭圆 309"/>
          <p:cNvSpPr/>
          <p:nvPr/>
        </p:nvSpPr>
        <p:spPr bwMode="auto">
          <a:xfrm>
            <a:off x="6630750" y="4051160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椭圆 310"/>
          <p:cNvSpPr/>
          <p:nvPr/>
        </p:nvSpPr>
        <p:spPr bwMode="auto">
          <a:xfrm>
            <a:off x="703163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椭圆 311"/>
          <p:cNvSpPr/>
          <p:nvPr/>
        </p:nvSpPr>
        <p:spPr bwMode="auto">
          <a:xfrm>
            <a:off x="623833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3" name="任意多边形 312"/>
          <p:cNvSpPr/>
          <p:nvPr/>
        </p:nvSpPr>
        <p:spPr bwMode="auto">
          <a:xfrm flipH="1">
            <a:off x="6821138" y="3646912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23" name="下箭头 322"/>
          <p:cNvSpPr/>
          <p:nvPr/>
        </p:nvSpPr>
        <p:spPr bwMode="auto">
          <a:xfrm>
            <a:off x="7371852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33" name="圆角矩形 332"/>
          <p:cNvSpPr/>
          <p:nvPr/>
        </p:nvSpPr>
        <p:spPr bwMode="auto">
          <a:xfrm>
            <a:off x="6896824" y="5801353"/>
            <a:ext cx="1484058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34" name="椭圆 333"/>
          <p:cNvSpPr/>
          <p:nvPr/>
        </p:nvSpPr>
        <p:spPr bwMode="auto">
          <a:xfrm>
            <a:off x="7079150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35" name="直接箭头连接符 334"/>
          <p:cNvCxnSpPr/>
          <p:nvPr/>
        </p:nvCxnSpPr>
        <p:spPr bwMode="auto">
          <a:xfrm>
            <a:off x="7831898" y="6173386"/>
            <a:ext cx="41150" cy="262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336" name="直接箭头连接符 335"/>
          <p:cNvCxnSpPr/>
          <p:nvPr/>
        </p:nvCxnSpPr>
        <p:spPr bwMode="auto">
          <a:xfrm flipH="1">
            <a:off x="6842113" y="6188201"/>
            <a:ext cx="215435" cy="247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37" name="椭圆 336"/>
          <p:cNvSpPr/>
          <p:nvPr/>
        </p:nvSpPr>
        <p:spPr bwMode="auto">
          <a:xfrm>
            <a:off x="7143783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" name="椭圆 337"/>
          <p:cNvSpPr/>
          <p:nvPr/>
        </p:nvSpPr>
        <p:spPr bwMode="auto">
          <a:xfrm>
            <a:off x="6588224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椭圆 338"/>
          <p:cNvSpPr/>
          <p:nvPr/>
        </p:nvSpPr>
        <p:spPr bwMode="auto">
          <a:xfrm>
            <a:off x="7452288" y="583101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40" name="椭圆 339"/>
          <p:cNvSpPr/>
          <p:nvPr/>
        </p:nvSpPr>
        <p:spPr bwMode="auto">
          <a:xfrm>
            <a:off x="7699342" y="64425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1" name="直接箭头连接符 340"/>
          <p:cNvCxnSpPr/>
          <p:nvPr/>
        </p:nvCxnSpPr>
        <p:spPr bwMode="auto">
          <a:xfrm flipH="1">
            <a:off x="7333215" y="6182665"/>
            <a:ext cx="95644" cy="2530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42" name="椭圆 341"/>
          <p:cNvSpPr/>
          <p:nvPr/>
        </p:nvSpPr>
        <p:spPr bwMode="auto">
          <a:xfrm>
            <a:off x="7840784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43" name="椭圆 342"/>
          <p:cNvSpPr/>
          <p:nvPr/>
        </p:nvSpPr>
        <p:spPr bwMode="auto">
          <a:xfrm>
            <a:off x="8254902" y="6435742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/>
          <p:cNvCxnSpPr/>
          <p:nvPr/>
        </p:nvCxnSpPr>
        <p:spPr bwMode="auto">
          <a:xfrm>
            <a:off x="8235436" y="6187781"/>
            <a:ext cx="128497" cy="24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899057360"/>
      </p:ext>
    </p:extLst>
  </p:cSld>
  <p:clrMapOvr>
    <a:masterClrMapping/>
  </p:clrMapOvr>
  <p:transition advTm="157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红黑树：等价性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提升变换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转换后的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(2,4)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树每个节点应包含且仅包含一个黑关键码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红色关键码不超过两个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若有两红色关键码，必有黑色关键码居中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52992" y="3212335"/>
            <a:ext cx="4319008" cy="2448272"/>
            <a:chOff x="179512" y="3240038"/>
            <a:chExt cx="4319008" cy="244827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3987759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" name="直接箭头连接符 5"/>
            <p:cNvCxnSpPr/>
            <p:nvPr/>
          </p:nvCxnSpPr>
          <p:spPr bwMode="auto">
            <a:xfrm flipH="1">
              <a:off x="3794862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 bwMode="auto">
            <a:xfrm>
              <a:off x="3300038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05535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>
              <a:off x="2614676" y="4500254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 bwMode="auto">
            <a:xfrm flipH="1">
              <a:off x="2369859" y="4500254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>
              <a:off x="1675560" y="4486401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2" name="直接箭头连接符 11"/>
            <p:cNvCxnSpPr/>
            <p:nvPr/>
          </p:nvCxnSpPr>
          <p:spPr bwMode="auto">
            <a:xfrm flipH="1">
              <a:off x="1430743" y="4486401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>
              <a:off x="1007675" y="5082345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>
              <a:off x="762859" y="5082345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 flipH="1">
              <a:off x="351378" y="4488837"/>
              <a:ext cx="272450" cy="48072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3669139" y="4519316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H="1">
              <a:off x="3424323" y="4519316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>
              <a:off x="2719171" y="3945358"/>
              <a:ext cx="386365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3168606" y="3941027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675504" y="4563115"/>
              <a:ext cx="250682" cy="3803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 bwMode="auto">
            <a:xfrm>
              <a:off x="1197204" y="3926062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H="1">
              <a:off x="751464" y="3914781"/>
              <a:ext cx="431974" cy="4429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2111471" y="3411295"/>
              <a:ext cx="854517" cy="4142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 bwMode="auto">
            <a:xfrm flipH="1">
              <a:off x="1309580" y="3395212"/>
              <a:ext cx="801891" cy="4303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1942714" y="324003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1016784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943021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1502351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489773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830212" y="4921594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454118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3500214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825244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175185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79512" y="4971510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8736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091640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252921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755825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2195736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698640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952192" y="5524633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354213" y="5526732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3748253" y="55271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4150274" y="55292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下箭头 45"/>
          <p:cNvSpPr/>
          <p:nvPr/>
        </p:nvSpPr>
        <p:spPr bwMode="auto">
          <a:xfrm rot="16200000">
            <a:off x="4080948" y="356755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93" name="直接箭头连接符 92"/>
          <p:cNvCxnSpPr/>
          <p:nvPr/>
        </p:nvCxnSpPr>
        <p:spPr bwMode="auto">
          <a:xfrm>
            <a:off x="8501122" y="3910275"/>
            <a:ext cx="195998" cy="377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432063" y="3910275"/>
            <a:ext cx="108158" cy="392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>
            <a:off x="7518622" y="3913240"/>
            <a:ext cx="175319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6" name="直接箭头连接符 95"/>
          <p:cNvCxnSpPr/>
          <p:nvPr/>
        </p:nvCxnSpPr>
        <p:spPr bwMode="auto">
          <a:xfrm flipH="1">
            <a:off x="7428270" y="3913240"/>
            <a:ext cx="127845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6971086" y="3927093"/>
            <a:ext cx="152143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8" name="直接箭头连接符 97"/>
          <p:cNvCxnSpPr/>
          <p:nvPr/>
        </p:nvCxnSpPr>
        <p:spPr bwMode="auto">
          <a:xfrm flipH="1">
            <a:off x="6876140" y="3927093"/>
            <a:ext cx="82125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6031970" y="3913240"/>
            <a:ext cx="162000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 flipH="1">
            <a:off x="5920686" y="3913240"/>
            <a:ext cx="98463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09978" y="3917572"/>
            <a:ext cx="154338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2" name="直接箭头连接符 101"/>
          <p:cNvCxnSpPr/>
          <p:nvPr/>
        </p:nvCxnSpPr>
        <p:spPr bwMode="auto">
          <a:xfrm flipH="1">
            <a:off x="5386724" y="3917572"/>
            <a:ext cx="110434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3" name="直接箭头连接符 102"/>
          <p:cNvCxnSpPr/>
          <p:nvPr/>
        </p:nvCxnSpPr>
        <p:spPr bwMode="auto">
          <a:xfrm flipH="1">
            <a:off x="4879995" y="3874291"/>
            <a:ext cx="132002" cy="43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4" name="直接箭头连接符 103"/>
          <p:cNvCxnSpPr/>
          <p:nvPr/>
        </p:nvCxnSpPr>
        <p:spPr bwMode="auto">
          <a:xfrm flipV="1">
            <a:off x="8042980" y="3912485"/>
            <a:ext cx="327338" cy="190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5" name="直接箭头连接符 104"/>
          <p:cNvCxnSpPr/>
          <p:nvPr/>
        </p:nvCxnSpPr>
        <p:spPr bwMode="auto">
          <a:xfrm flipH="1">
            <a:off x="7693941" y="3910275"/>
            <a:ext cx="287294" cy="11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 flipH="1">
            <a:off x="7075581" y="3372197"/>
            <a:ext cx="386365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7525016" y="3367866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8" name="直接箭头连接符 107"/>
          <p:cNvCxnSpPr/>
          <p:nvPr/>
        </p:nvCxnSpPr>
        <p:spPr bwMode="auto">
          <a:xfrm>
            <a:off x="5026904" y="3902283"/>
            <a:ext cx="316087" cy="117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>
            <a:off x="5553614" y="3352901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0" name="直接箭头连接符 109"/>
          <p:cNvCxnSpPr/>
          <p:nvPr/>
        </p:nvCxnSpPr>
        <p:spPr bwMode="auto">
          <a:xfrm flipH="1">
            <a:off x="5107874" y="3341620"/>
            <a:ext cx="431974" cy="4429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1" name="直接箭头连接符 110"/>
          <p:cNvCxnSpPr/>
          <p:nvPr/>
        </p:nvCxnSpPr>
        <p:spPr bwMode="auto">
          <a:xfrm flipV="1">
            <a:off x="6460481" y="3350829"/>
            <a:ext cx="831550" cy="14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 flipH="1">
            <a:off x="5683423" y="3362558"/>
            <a:ext cx="769658" cy="15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113" name="椭圆 112"/>
          <p:cNvSpPr/>
          <p:nvPr/>
        </p:nvSpPr>
        <p:spPr bwMode="auto">
          <a:xfrm>
            <a:off x="6299124" y="3197604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373194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椭圆 114"/>
          <p:cNvSpPr/>
          <p:nvPr/>
        </p:nvSpPr>
        <p:spPr bwMode="auto">
          <a:xfrm>
            <a:off x="7299431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椭圆 115"/>
          <p:cNvSpPr/>
          <p:nvPr/>
        </p:nvSpPr>
        <p:spPr bwMode="auto">
          <a:xfrm>
            <a:off x="5858761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椭圆 116"/>
          <p:cNvSpPr/>
          <p:nvPr/>
        </p:nvSpPr>
        <p:spPr bwMode="auto">
          <a:xfrm>
            <a:off x="4846183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椭圆 117"/>
          <p:cNvSpPr/>
          <p:nvPr/>
        </p:nvSpPr>
        <p:spPr bwMode="auto">
          <a:xfrm>
            <a:off x="5337424" y="3765319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椭圆 118"/>
          <p:cNvSpPr/>
          <p:nvPr/>
        </p:nvSpPr>
        <p:spPr bwMode="auto">
          <a:xfrm>
            <a:off x="6810528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椭圆 119"/>
          <p:cNvSpPr/>
          <p:nvPr/>
        </p:nvSpPr>
        <p:spPr bwMode="auto">
          <a:xfrm>
            <a:off x="7856624" y="37535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椭圆 120"/>
          <p:cNvSpPr/>
          <p:nvPr/>
        </p:nvSpPr>
        <p:spPr bwMode="auto">
          <a:xfrm>
            <a:off x="8347176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7374928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26629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55234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824121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110173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43894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7029946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7301725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587777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827925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856530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474366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下箭头 159"/>
          <p:cNvSpPr/>
          <p:nvPr/>
        </p:nvSpPr>
        <p:spPr bwMode="auto">
          <a:xfrm>
            <a:off x="6476607" y="4735187"/>
            <a:ext cx="400272" cy="34999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6082350" y="5162258"/>
            <a:ext cx="1224604" cy="369267"/>
            <a:chOff x="6201413" y="5334299"/>
            <a:chExt cx="1224604" cy="369267"/>
          </a:xfrm>
        </p:grpSpPr>
        <p:sp>
          <p:nvSpPr>
            <p:cNvPr id="164" name="圆角矩形 163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椭圆 161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椭圆 162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6" name="直接箭头连接符 165"/>
          <p:cNvCxnSpPr>
            <a:endCxn id="178" idx="0"/>
          </p:cNvCxnSpPr>
          <p:nvPr/>
        </p:nvCxnSpPr>
        <p:spPr bwMode="auto">
          <a:xfrm flipH="1">
            <a:off x="5465332" y="5503928"/>
            <a:ext cx="673422" cy="261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>
            <a:off x="6884384" y="5527293"/>
            <a:ext cx="157200" cy="223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/>
          <p:nvPr/>
        </p:nvCxnSpPr>
        <p:spPr bwMode="auto">
          <a:xfrm>
            <a:off x="7268998" y="5531525"/>
            <a:ext cx="730480" cy="19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 flipH="1">
            <a:off x="6254289" y="5529578"/>
            <a:ext cx="214034" cy="255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77" name="组合 176"/>
          <p:cNvGrpSpPr/>
          <p:nvPr/>
        </p:nvGrpSpPr>
        <p:grpSpPr>
          <a:xfrm>
            <a:off x="5022214" y="5765011"/>
            <a:ext cx="886236" cy="369267"/>
            <a:chOff x="6539781" y="5334299"/>
            <a:chExt cx="886236" cy="369267"/>
          </a:xfrm>
        </p:grpSpPr>
        <p:sp>
          <p:nvSpPr>
            <p:cNvPr id="178" name="圆角矩形 177"/>
            <p:cNvSpPr/>
            <p:nvPr/>
          </p:nvSpPr>
          <p:spPr bwMode="auto">
            <a:xfrm>
              <a:off x="6539781" y="5334299"/>
              <a:ext cx="886236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79" name="椭圆 1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1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020080" y="5772483"/>
            <a:ext cx="510899" cy="369267"/>
            <a:chOff x="6131148" y="5775294"/>
            <a:chExt cx="510899" cy="369267"/>
          </a:xfrm>
        </p:grpSpPr>
        <p:sp>
          <p:nvSpPr>
            <p:cNvPr id="183" name="圆角矩形 18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6765188" y="5765010"/>
            <a:ext cx="510899" cy="369267"/>
            <a:chOff x="6131148" y="5775294"/>
            <a:chExt cx="510899" cy="369267"/>
          </a:xfrm>
        </p:grpSpPr>
        <p:sp>
          <p:nvSpPr>
            <p:cNvPr id="190" name="圆角矩形 18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7411196" y="5767648"/>
            <a:ext cx="1224604" cy="369267"/>
            <a:chOff x="6201413" y="5334299"/>
            <a:chExt cx="1224604" cy="369267"/>
          </a:xfrm>
        </p:grpSpPr>
        <p:sp>
          <p:nvSpPr>
            <p:cNvPr id="193" name="圆角矩形 192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94" name="椭圆 193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椭圆 194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椭圆 195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7" name="直接箭头连接符 196"/>
          <p:cNvCxnSpPr/>
          <p:nvPr/>
        </p:nvCxnSpPr>
        <p:spPr bwMode="auto">
          <a:xfrm>
            <a:off x="858177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82053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2" name="直接箭头连接符 211"/>
          <p:cNvCxnSpPr/>
          <p:nvPr/>
        </p:nvCxnSpPr>
        <p:spPr bwMode="auto">
          <a:xfrm>
            <a:off x="7824680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/>
          <p:nvPr/>
        </p:nvCxnSpPr>
        <p:spPr bwMode="auto">
          <a:xfrm>
            <a:off x="746981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/>
          <p:nvPr/>
        </p:nvCxnSpPr>
        <p:spPr bwMode="auto">
          <a:xfrm>
            <a:off x="7214934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/>
          <p:nvPr/>
        </p:nvCxnSpPr>
        <p:spPr bwMode="auto">
          <a:xfrm>
            <a:off x="680862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6" name="直接箭头连接符 215"/>
          <p:cNvCxnSpPr/>
          <p:nvPr/>
        </p:nvCxnSpPr>
        <p:spPr bwMode="auto">
          <a:xfrm>
            <a:off x="64725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/>
          <p:nvPr/>
        </p:nvCxnSpPr>
        <p:spPr bwMode="auto">
          <a:xfrm>
            <a:off x="6067472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8" name="直接箭头连接符 217"/>
          <p:cNvCxnSpPr/>
          <p:nvPr/>
        </p:nvCxnSpPr>
        <p:spPr bwMode="auto">
          <a:xfrm>
            <a:off x="58527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9" name="直接箭头连接符 218"/>
          <p:cNvCxnSpPr/>
          <p:nvPr/>
        </p:nvCxnSpPr>
        <p:spPr bwMode="auto">
          <a:xfrm>
            <a:off x="547596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/>
          <p:nvPr/>
        </p:nvCxnSpPr>
        <p:spPr bwMode="auto">
          <a:xfrm>
            <a:off x="50884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1" name="矩形 220"/>
          <p:cNvSpPr/>
          <p:nvPr/>
        </p:nvSpPr>
        <p:spPr bwMode="auto">
          <a:xfrm>
            <a:off x="8481082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812001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773350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73724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711826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670943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38370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597487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574088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5375750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49916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934957" y="4715852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((2,4)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3" name="TextBox 20"/>
          <p:cNvSpPr txBox="1">
            <a:spLocks noChangeArrowheads="1"/>
          </p:cNvSpPr>
          <p:nvPr/>
        </p:nvSpPr>
        <p:spPr bwMode="auto">
          <a:xfrm>
            <a:off x="355267" y="5853605"/>
            <a:ext cx="4257517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(2,4)-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树，是否对应一红黑树？是否唯一？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38792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红黑树：平衡性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平衡性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树特性，红黑树的黑高度是平衡的，但计入红节点后，整体的高度还是平衡的吗？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可以证明红黑树高度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满足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左边公式显然成立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若黑树高为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，则根据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树的高度结论有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另一方面，任一通路不包含相邻的红节点，故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2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+1)≤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≤2∙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+1)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𝐻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≤1+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𝑙𝑜𝑔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≤1+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𝑙𝑜𝑔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𝑙𝑜𝑔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≤2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+1)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blipFill>
                <a:blip r:embed="rId5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20"/>
          <p:cNvSpPr txBox="1">
            <a:spLocks noChangeArrowheads="1"/>
          </p:cNvSpPr>
          <p:nvPr/>
        </p:nvSpPr>
        <p:spPr bwMode="auto">
          <a:xfrm>
            <a:off x="323528" y="5963534"/>
            <a:ext cx="8640959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红黑树的适度平衡标准进一步放宽（相比于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AVL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树），节点左右子树高度不超过两倍，降低动态调整成本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106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116033"/>
            <a:ext cx="89932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节点插入演示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Red-Black-Inse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573" y="1808529"/>
            <a:ext cx="8100392" cy="4556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3848" y="1223754"/>
            <a:ext cx="6376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rPr>
              <a:t>https://cs.usfca.edu/~galles/visualization/RedBlack.html</a:t>
            </a:r>
          </a:p>
        </p:txBody>
      </p:sp>
    </p:spTree>
    <p:extLst>
      <p:ext uri="{BB962C8B-B14F-4D97-AF65-F5344CB8AC3E}">
        <p14:creationId xmlns:p14="http://schemas.microsoft.com/office/powerpoint/2010/main" val="336860135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节点插入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首先调用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search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在树中查找关键码，若查找成功返回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false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否则，在查找终止位置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处创建节点，并为它染成红色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红黑树的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条准则仅有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可能不满足，即新入的红节点的父亲也为红色，此时需解决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双红缺陷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，调用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SolveDoubleRed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找出节点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的父节点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，祖父节点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，叔父节点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的颜色，分情况进行双红缺陷处理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63" y="5930696"/>
            <a:ext cx="828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1,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RBColor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RB_RED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data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), parent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), height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npl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), color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{ 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12326"/>
            <a:ext cx="92890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template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typename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RedBlack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&gt;::insert 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){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将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插入红黑树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&amp; x = search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(x)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x;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确认目标不存在（留意对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_hot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的设置）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x 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new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BinNode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_hot,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-1); _size++;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创建红节点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x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：以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_hot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为父，黑高度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-1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solveDoubleRed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x );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x ? x : _hot-&gt;parent;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经双红修正后，即可返回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无论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是否存在于原树中，返回时总有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x-&gt;data == e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310190"/>
      </p:ext>
    </p:extLst>
  </p:cSld>
  <p:clrMapOvr>
    <a:masterClrMapping/>
  </p:clrMapOvr>
  <p:transition advTm="157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双红修正（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按双红假设，父节点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为红，祖父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必为黑，因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为内部节点，其必有另一孩子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可能为外部节点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由路径所经过黑节点数目相等，推知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根节点都为黑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31900" y="417909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244877" y="461482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8214" y="3913271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293751" y="3911240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87484" y="4351294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894221" y="4351294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886252" y="462635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311469" y="4193709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32047" y="373021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44163" y="3517615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803723" y="3513788"/>
            <a:ext cx="213060" cy="290861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642567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462547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1856220" y="3817505"/>
            <a:ext cx="294518" cy="7973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29398" y="5464167"/>
            <a:ext cx="1224604" cy="369267"/>
            <a:chOff x="6201413" y="5334299"/>
            <a:chExt cx="1224604" cy="369267"/>
          </a:xfrm>
        </p:grpSpPr>
        <p:sp>
          <p:nvSpPr>
            <p:cNvPr id="78" name="圆角矩形 7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434962" y="5805837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104" idx="0"/>
          </p:cNvCxnSpPr>
          <p:nvPr/>
        </p:nvCxnSpPr>
        <p:spPr bwMode="auto">
          <a:xfrm>
            <a:off x="1395590" y="5829202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91" idx="0"/>
          </p:cNvCxnSpPr>
          <p:nvPr/>
        </p:nvCxnSpPr>
        <p:spPr bwMode="auto">
          <a:xfrm>
            <a:off x="1816046" y="5833434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107" idx="0"/>
          </p:cNvCxnSpPr>
          <p:nvPr/>
        </p:nvCxnSpPr>
        <p:spPr bwMode="auto">
          <a:xfrm flipH="1">
            <a:off x="987781" y="5831487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90" name="组合 89"/>
          <p:cNvGrpSpPr/>
          <p:nvPr/>
        </p:nvGrpSpPr>
        <p:grpSpPr>
          <a:xfrm>
            <a:off x="1854002" y="6058345"/>
            <a:ext cx="510899" cy="369267"/>
            <a:chOff x="6131148" y="5775294"/>
            <a:chExt cx="510899" cy="369267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285150" y="6058345"/>
            <a:ext cx="510899" cy="369267"/>
            <a:chOff x="6131148" y="5775294"/>
            <a:chExt cx="510899" cy="369267"/>
          </a:xfrm>
        </p:grpSpPr>
        <p:sp>
          <p:nvSpPr>
            <p:cNvPr id="104" name="圆角矩形 103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32331" y="6058345"/>
            <a:ext cx="510899" cy="369267"/>
            <a:chOff x="6131148" y="5775294"/>
            <a:chExt cx="510899" cy="369267"/>
          </a:xfrm>
        </p:grpSpPr>
        <p:sp>
          <p:nvSpPr>
            <p:cNvPr id="107" name="圆角矩形 10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79512" y="6058345"/>
            <a:ext cx="510899" cy="369267"/>
            <a:chOff x="6131148" y="5775294"/>
            <a:chExt cx="510899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圆角矩形 116"/>
          <p:cNvSpPr/>
          <p:nvPr/>
        </p:nvSpPr>
        <p:spPr bwMode="auto">
          <a:xfrm>
            <a:off x="1878075" y="38410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1330669" y="421616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911099" y="464608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71736" y="46366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707917" y="429398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3347864" y="3124454"/>
            <a:ext cx="2338525" cy="3400890"/>
            <a:chOff x="3491880" y="2476382"/>
            <a:chExt cx="2338525" cy="3400890"/>
          </a:xfrm>
        </p:grpSpPr>
        <p:sp>
          <p:nvSpPr>
            <p:cNvPr id="228" name="矩形 227"/>
            <p:cNvSpPr/>
            <p:nvPr/>
          </p:nvSpPr>
          <p:spPr bwMode="auto">
            <a:xfrm>
              <a:off x="3491880" y="2547307"/>
              <a:ext cx="2338525" cy="3329965"/>
            </a:xfrm>
            <a:prstGeom prst="rect">
              <a:avLst/>
            </a:prstGeom>
            <a:solidFill>
              <a:srgbClr val="FFFFCC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4026299" y="4816488"/>
              <a:ext cx="1224604" cy="369267"/>
              <a:chOff x="6201413" y="5334299"/>
              <a:chExt cx="1224604" cy="369267"/>
            </a:xfrm>
          </p:grpSpPr>
          <p:sp>
            <p:nvSpPr>
              <p:cNvPr id="124" name="圆角矩形 123"/>
              <p:cNvSpPr/>
              <p:nvPr/>
            </p:nvSpPr>
            <p:spPr bwMode="auto">
              <a:xfrm>
                <a:off x="6201413" y="5334299"/>
                <a:ext cx="1224604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黑体" pitchFamily="2" charset="-122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641733" y="5357081"/>
                <a:ext cx="325030" cy="313394"/>
              </a:xfrm>
              <a:prstGeom prst="ellipse">
                <a:avLst/>
              </a:prstGeom>
              <a:solidFill>
                <a:schemeClr val="accent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b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6263194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a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 bwMode="auto">
              <a:xfrm>
                <a:off x="7020272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c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8" name="直接箭头连接符 127"/>
            <p:cNvCxnSpPr>
              <a:endCxn id="142" idx="0"/>
            </p:cNvCxnSpPr>
            <p:nvPr/>
          </p:nvCxnSpPr>
          <p:spPr bwMode="auto">
            <a:xfrm flipH="1">
              <a:off x="3831863" y="5158158"/>
              <a:ext cx="250841" cy="2525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9" name="直接箭头连接符 128"/>
            <p:cNvCxnSpPr>
              <a:endCxn id="136" idx="0"/>
            </p:cNvCxnSpPr>
            <p:nvPr/>
          </p:nvCxnSpPr>
          <p:spPr bwMode="auto">
            <a:xfrm>
              <a:off x="4792491" y="5181523"/>
              <a:ext cx="145010" cy="2291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0" name="直接箭头连接符 129"/>
            <p:cNvCxnSpPr>
              <a:endCxn id="133" idx="0"/>
            </p:cNvCxnSpPr>
            <p:nvPr/>
          </p:nvCxnSpPr>
          <p:spPr bwMode="auto">
            <a:xfrm>
              <a:off x="5212947" y="5185755"/>
              <a:ext cx="293406" cy="2249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1" name="直接箭头连接符 130"/>
            <p:cNvCxnSpPr>
              <a:endCxn id="139" idx="0"/>
            </p:cNvCxnSpPr>
            <p:nvPr/>
          </p:nvCxnSpPr>
          <p:spPr bwMode="auto">
            <a:xfrm flipH="1">
              <a:off x="4384682" y="5183808"/>
              <a:ext cx="73386" cy="2268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32" name="组合 131"/>
            <p:cNvGrpSpPr/>
            <p:nvPr/>
          </p:nvGrpSpPr>
          <p:grpSpPr>
            <a:xfrm>
              <a:off x="5250903" y="5410666"/>
              <a:ext cx="510899" cy="369267"/>
              <a:chOff x="6131148" y="5775294"/>
              <a:chExt cx="510899" cy="369267"/>
            </a:xfrm>
          </p:grpSpPr>
          <p:sp>
            <p:nvSpPr>
              <p:cNvPr id="133" name="圆角矩形 132"/>
              <p:cNvSpPr/>
              <p:nvPr/>
            </p:nvSpPr>
            <p:spPr bwMode="auto">
              <a:xfrm>
                <a:off x="6131148" y="5775294"/>
                <a:ext cx="510899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黑体" pitchFamily="2" charset="-122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 bwMode="auto">
              <a:xfrm>
                <a:off x="6227548" y="5798076"/>
                <a:ext cx="325030" cy="313394"/>
              </a:xfrm>
              <a:prstGeom prst="ellipse">
                <a:avLst/>
              </a:prstGeom>
              <a:solidFill>
                <a:schemeClr val="tx1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u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6" name="圆角矩形 135"/>
            <p:cNvSpPr/>
            <p:nvPr/>
          </p:nvSpPr>
          <p:spPr bwMode="auto">
            <a:xfrm>
              <a:off x="4682051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4778451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 bwMode="auto">
            <a:xfrm>
              <a:off x="4129232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4225632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 bwMode="auto">
            <a:xfrm>
              <a:off x="3576413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 bwMode="auto">
            <a:xfrm>
              <a:off x="3672813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3665357" y="3658811"/>
              <a:ext cx="296245" cy="8510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4112923" y="2922037"/>
              <a:ext cx="370933" cy="291794"/>
              <a:chOff x="3632014" y="4509120"/>
              <a:chExt cx="1269761" cy="216024"/>
            </a:xfrm>
          </p:grpSpPr>
          <p:cxnSp>
            <p:nvCxnSpPr>
              <p:cNvPr id="169" name="直接连接符 1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0" name="直接连接符 1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8" name="组合 147"/>
            <p:cNvGrpSpPr/>
            <p:nvPr/>
          </p:nvGrpSpPr>
          <p:grpSpPr>
            <a:xfrm flipH="1">
              <a:off x="4802209" y="2922037"/>
              <a:ext cx="325515" cy="286704"/>
              <a:chOff x="3632014" y="4509120"/>
              <a:chExt cx="1269761" cy="216024"/>
            </a:xfrm>
          </p:grpSpPr>
          <p:cxnSp>
            <p:nvCxnSpPr>
              <p:cNvPr id="167" name="直接连接符 16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8" name="直接连接符 16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9" name="组合 148"/>
            <p:cNvGrpSpPr/>
            <p:nvPr/>
          </p:nvGrpSpPr>
          <p:grpSpPr>
            <a:xfrm>
              <a:off x="3826542" y="3396576"/>
              <a:ext cx="135060" cy="279852"/>
              <a:chOff x="3632014" y="4509120"/>
              <a:chExt cx="1269761" cy="216024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 flipH="1">
              <a:off x="4288930" y="3396576"/>
              <a:ext cx="154041" cy="279851"/>
              <a:chOff x="3632014" y="4509120"/>
              <a:chExt cx="1269761" cy="216024"/>
            </a:xfrm>
          </p:grpSpPr>
          <p:cxnSp>
            <p:nvCxnSpPr>
              <p:cNvPr id="163" name="直接连接符 1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4" name="直接连接符 1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1" name="圆角矩形 150"/>
            <p:cNvSpPr/>
            <p:nvPr/>
          </p:nvSpPr>
          <p:spPr bwMode="auto">
            <a:xfrm>
              <a:off x="4249634" y="3670341"/>
              <a:ext cx="294777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圆角矩形 151"/>
            <p:cNvSpPr/>
            <p:nvPr/>
          </p:nvSpPr>
          <p:spPr bwMode="auto">
            <a:xfrm>
              <a:off x="4706178" y="3670341"/>
              <a:ext cx="294518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圆角矩形 152"/>
            <p:cNvSpPr/>
            <p:nvPr/>
          </p:nvSpPr>
          <p:spPr bwMode="auto">
            <a:xfrm>
              <a:off x="4474058" y="27323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825971" y="3384930"/>
              <a:ext cx="135869" cy="284135"/>
              <a:chOff x="3632014" y="4509120"/>
              <a:chExt cx="1269761" cy="216024"/>
            </a:xfrm>
          </p:grpSpPr>
          <p:cxnSp>
            <p:nvCxnSpPr>
              <p:cNvPr id="161" name="直接连接符 16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2" name="直接连接符 16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5" name="组合 154"/>
            <p:cNvGrpSpPr/>
            <p:nvPr/>
          </p:nvGrpSpPr>
          <p:grpSpPr>
            <a:xfrm flipH="1">
              <a:off x="5226863" y="3381104"/>
              <a:ext cx="213060" cy="290861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56" name="直接连接符 155"/>
            <p:cNvCxnSpPr/>
            <p:nvPr/>
          </p:nvCxnSpPr>
          <p:spPr bwMode="auto">
            <a:xfrm flipH="1" flipV="1">
              <a:off x="4650196" y="247638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57" name="圆角矩形 156"/>
            <p:cNvSpPr/>
            <p:nvPr/>
          </p:nvSpPr>
          <p:spPr bwMode="auto">
            <a:xfrm>
              <a:off x="4953569" y="319097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5250929" y="3673227"/>
              <a:ext cx="294518" cy="848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999FF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 bwMode="auto">
            <a:xfrm>
              <a:off x="3926609" y="322437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下箭头 170"/>
          <p:cNvSpPr/>
          <p:nvPr/>
        </p:nvSpPr>
        <p:spPr bwMode="auto">
          <a:xfrm rot="16200000">
            <a:off x="2693425" y="562049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7519842" y="417108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196525" y="4606814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845656" y="3909338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328308" y="3888230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75426" y="4343283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882163" y="4343283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874194" y="4618344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651774" y="423350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045845" y="3723305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232819" y="3517615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330127" y="3513788"/>
            <a:ext cx="213060" cy="290861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68971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88951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8382624" y="3817506"/>
            <a:ext cx="326620" cy="8285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8416892" y="382787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909369" y="462914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237432" y="461070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703349" y="425403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75689" y="4303127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75364" y="5586209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7156977" y="5459011"/>
            <a:ext cx="1224604" cy="369267"/>
            <a:chOff x="6201413" y="5334299"/>
            <a:chExt cx="1224604" cy="369267"/>
          </a:xfrm>
        </p:grpSpPr>
        <p:sp>
          <p:nvSpPr>
            <p:cNvPr id="208" name="圆角矩形 20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09" name="椭圆 20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2" name="直接箭头连接符 211"/>
          <p:cNvCxnSpPr>
            <a:endCxn id="226" idx="0"/>
          </p:cNvCxnSpPr>
          <p:nvPr/>
        </p:nvCxnSpPr>
        <p:spPr bwMode="auto">
          <a:xfrm flipH="1">
            <a:off x="6962541" y="5800681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>
            <a:endCxn id="220" idx="0"/>
          </p:cNvCxnSpPr>
          <p:nvPr/>
        </p:nvCxnSpPr>
        <p:spPr bwMode="auto">
          <a:xfrm>
            <a:off x="7923169" y="5824046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>
            <a:endCxn id="217" idx="0"/>
          </p:cNvCxnSpPr>
          <p:nvPr/>
        </p:nvCxnSpPr>
        <p:spPr bwMode="auto">
          <a:xfrm>
            <a:off x="8343625" y="5828278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>
            <a:endCxn id="223" idx="0"/>
          </p:cNvCxnSpPr>
          <p:nvPr/>
        </p:nvCxnSpPr>
        <p:spPr bwMode="auto">
          <a:xfrm flipH="1">
            <a:off x="7515360" y="5826331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16" name="组合 215"/>
          <p:cNvGrpSpPr/>
          <p:nvPr/>
        </p:nvGrpSpPr>
        <p:grpSpPr>
          <a:xfrm>
            <a:off x="8381581" y="6053189"/>
            <a:ext cx="510899" cy="369267"/>
            <a:chOff x="6131148" y="5775294"/>
            <a:chExt cx="510899" cy="369267"/>
          </a:xfrm>
        </p:grpSpPr>
        <p:sp>
          <p:nvSpPr>
            <p:cNvPr id="217" name="圆角矩形 21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812729" y="6053189"/>
            <a:ext cx="510899" cy="369267"/>
            <a:chOff x="6131148" y="5775294"/>
            <a:chExt cx="510899" cy="369267"/>
          </a:xfrm>
        </p:grpSpPr>
        <p:sp>
          <p:nvSpPr>
            <p:cNvPr id="220" name="圆角矩形 21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7259910" y="6053189"/>
            <a:ext cx="510899" cy="369267"/>
            <a:chOff x="6131148" y="5775294"/>
            <a:chExt cx="510899" cy="369267"/>
          </a:xfrm>
        </p:grpSpPr>
        <p:sp>
          <p:nvSpPr>
            <p:cNvPr id="223" name="圆角矩形 22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6707091" y="6053189"/>
            <a:ext cx="510899" cy="369267"/>
            <a:chOff x="6131148" y="5775294"/>
            <a:chExt cx="510899" cy="369267"/>
          </a:xfrm>
        </p:grpSpPr>
        <p:sp>
          <p:nvSpPr>
            <p:cNvPr id="226" name="圆角矩形 225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27" name="椭圆 226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2425371" y="356361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右单旋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p,g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颜色对调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65933" y="355682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g,x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颜色对调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040669"/>
      </p:ext>
    </p:extLst>
  </p:cSld>
  <p:clrMapOvr>
    <a:masterClrMapping/>
  </p:clrMapOvr>
  <p:transition advTm="157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双红修正（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红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色，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的左右孩子非空且根节点为黑色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的根节点都为黑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188507" y="4230227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47216" y="3528674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165373" y="3526643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26704" y="3972191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773638" y="3966953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768825" y="4252043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83091" y="3809112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803669" y="334562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15785" y="3133018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658771" y="3127896"/>
            <a:ext cx="333020" cy="222844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514189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334169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566384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0670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628166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1385244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384586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253" idx="0"/>
          </p:cNvCxnSpPr>
          <p:nvPr/>
        </p:nvCxnSpPr>
        <p:spPr bwMode="auto">
          <a:xfrm flipH="1">
            <a:off x="1325188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256" idx="0"/>
          </p:cNvCxnSpPr>
          <p:nvPr/>
        </p:nvCxnSpPr>
        <p:spPr bwMode="auto">
          <a:xfrm>
            <a:off x="1753033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250" idx="0"/>
          </p:cNvCxnSpPr>
          <p:nvPr/>
        </p:nvCxnSpPr>
        <p:spPr bwMode="auto">
          <a:xfrm flipH="1">
            <a:off x="854887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79512" y="5897983"/>
            <a:ext cx="410148" cy="369267"/>
            <a:chOff x="242525" y="5842321"/>
            <a:chExt cx="410148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圆角矩形 118"/>
          <p:cNvSpPr/>
          <p:nvPr/>
        </p:nvSpPr>
        <p:spPr bwMode="auto">
          <a:xfrm>
            <a:off x="1202291" y="383156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793672" y="427176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10956" y="425437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644904" y="3909391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1" name="下箭头 170"/>
          <p:cNvSpPr/>
          <p:nvPr/>
        </p:nvSpPr>
        <p:spPr bwMode="auto">
          <a:xfrm rot="16200000">
            <a:off x="2630412" y="5263054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627097" y="3791058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1738839" y="3534637"/>
            <a:ext cx="135060" cy="279852"/>
            <a:chOff x="3632014" y="4509120"/>
            <a:chExt cx="1269761" cy="216024"/>
          </a:xfrm>
        </p:grpSpPr>
        <p:cxnSp>
          <p:nvCxnSpPr>
            <p:cNvPr id="234" name="直接连接符 23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5" name="直接连接符 23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6" name="组合 235"/>
          <p:cNvGrpSpPr/>
          <p:nvPr/>
        </p:nvGrpSpPr>
        <p:grpSpPr>
          <a:xfrm flipH="1">
            <a:off x="2136135" y="3521267"/>
            <a:ext cx="154041" cy="279851"/>
            <a:chOff x="3632014" y="4509120"/>
            <a:chExt cx="1269761" cy="216024"/>
          </a:xfrm>
        </p:grpSpPr>
        <p:cxnSp>
          <p:nvCxnSpPr>
            <p:cNvPr id="237" name="直接连接符 23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8" name="直接连接符 23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39" name="圆角矩形 238"/>
          <p:cNvSpPr/>
          <p:nvPr/>
        </p:nvSpPr>
        <p:spPr bwMode="auto">
          <a:xfrm>
            <a:off x="2092632" y="380737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117267" y="38274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41" name="圆角矩形 240"/>
          <p:cNvSpPr/>
          <p:nvPr/>
        </p:nvSpPr>
        <p:spPr bwMode="auto">
          <a:xfrm>
            <a:off x="1657478" y="382231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1813830" y="334561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椭圆 242"/>
          <p:cNvSpPr/>
          <p:nvPr/>
        </p:nvSpPr>
        <p:spPr bwMode="auto">
          <a:xfrm>
            <a:off x="1760827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445800" y="379449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49813" y="5897983"/>
            <a:ext cx="410148" cy="369267"/>
            <a:chOff x="242525" y="5842321"/>
            <a:chExt cx="410148" cy="369267"/>
          </a:xfrm>
        </p:grpSpPr>
        <p:sp>
          <p:nvSpPr>
            <p:cNvPr id="250" name="圆角矩形 24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120114" y="5897983"/>
            <a:ext cx="410148" cy="369267"/>
            <a:chOff x="242525" y="5842321"/>
            <a:chExt cx="410148" cy="369267"/>
          </a:xfrm>
        </p:grpSpPr>
        <p:sp>
          <p:nvSpPr>
            <p:cNvPr id="253" name="圆角矩形 252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590415" y="5897983"/>
            <a:ext cx="410148" cy="369267"/>
            <a:chOff x="242525" y="5842321"/>
            <a:chExt cx="410148" cy="369267"/>
          </a:xfrm>
        </p:grpSpPr>
        <p:sp>
          <p:nvSpPr>
            <p:cNvPr id="256" name="圆角矩形 25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2060715" y="5897983"/>
            <a:ext cx="410148" cy="369267"/>
            <a:chOff x="242525" y="5842321"/>
            <a:chExt cx="410148" cy="369267"/>
          </a:xfrm>
        </p:grpSpPr>
        <p:sp>
          <p:nvSpPr>
            <p:cNvPr id="259" name="圆角矩形 25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1" name="直接箭头连接符 260"/>
          <p:cNvCxnSpPr>
            <a:endCxn id="259" idx="0"/>
          </p:cNvCxnSpPr>
          <p:nvPr/>
        </p:nvCxnSpPr>
        <p:spPr bwMode="auto">
          <a:xfrm>
            <a:off x="2074669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987391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63589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3" name="直接箭头连接符 302"/>
          <p:cNvCxnSpPr/>
          <p:nvPr/>
        </p:nvCxnSpPr>
        <p:spPr bwMode="auto">
          <a:xfrm flipH="1">
            <a:off x="3473735" y="6103173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64" name="矩形 363"/>
          <p:cNvSpPr/>
          <p:nvPr/>
        </p:nvSpPr>
        <p:spPr>
          <a:xfrm>
            <a:off x="2360494" y="3048279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p,u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颜色转黑，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颜色转红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局部调整仅需进行颜色更改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" name="圆角矩形 210"/>
          <p:cNvSpPr/>
          <p:nvPr/>
        </p:nvSpPr>
        <p:spPr bwMode="auto">
          <a:xfrm>
            <a:off x="3333673" y="414962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3792382" y="3448070"/>
            <a:ext cx="261371" cy="264210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5" name="组合 214"/>
          <p:cNvGrpSpPr/>
          <p:nvPr/>
        </p:nvGrpSpPr>
        <p:grpSpPr>
          <a:xfrm flipH="1">
            <a:off x="4310539" y="3446039"/>
            <a:ext cx="167873" cy="290861"/>
            <a:chOff x="3632014" y="4509120"/>
            <a:chExt cx="1269761" cy="216024"/>
          </a:xfrm>
        </p:grpSpPr>
        <p:cxnSp>
          <p:nvCxnSpPr>
            <p:cNvPr id="216" name="直接连接符 2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7" name="直接连接符 2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8" name="组合 217"/>
          <p:cNvGrpSpPr/>
          <p:nvPr/>
        </p:nvGrpSpPr>
        <p:grpSpPr>
          <a:xfrm>
            <a:off x="3471870" y="3891587"/>
            <a:ext cx="135060" cy="279852"/>
            <a:chOff x="3632014" y="4509120"/>
            <a:chExt cx="1269761" cy="216024"/>
          </a:xfrm>
        </p:grpSpPr>
        <p:cxnSp>
          <p:nvCxnSpPr>
            <p:cNvPr id="219" name="直接连接符 2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0" name="直接连接符 2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21" name="组合 220"/>
          <p:cNvGrpSpPr/>
          <p:nvPr/>
        </p:nvGrpSpPr>
        <p:grpSpPr>
          <a:xfrm flipH="1">
            <a:off x="3918804" y="3886349"/>
            <a:ext cx="154041" cy="279851"/>
            <a:chOff x="3632014" y="4509120"/>
            <a:chExt cx="1269761" cy="216024"/>
          </a:xfrm>
        </p:grpSpPr>
        <p:cxnSp>
          <p:nvCxnSpPr>
            <p:cNvPr id="222" name="直接连接符 22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3" name="直接连接符 22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24" name="圆角矩形 223"/>
          <p:cNvSpPr/>
          <p:nvPr/>
        </p:nvSpPr>
        <p:spPr bwMode="auto">
          <a:xfrm>
            <a:off x="3913991" y="417143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4328257" y="3728508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3948835" y="32650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4160951" y="3052414"/>
            <a:ext cx="316759" cy="212601"/>
            <a:chOff x="3632014" y="4509120"/>
            <a:chExt cx="1269761" cy="216024"/>
          </a:xfrm>
        </p:grpSpPr>
        <p:cxnSp>
          <p:nvCxnSpPr>
            <p:cNvPr id="229" name="直接连接符 2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0" name="直接连接符 2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2" name="组合 231"/>
          <p:cNvGrpSpPr/>
          <p:nvPr/>
        </p:nvGrpSpPr>
        <p:grpSpPr>
          <a:xfrm flipH="1">
            <a:off x="4803937" y="3047292"/>
            <a:ext cx="333020" cy="222844"/>
            <a:chOff x="3632014" y="4509120"/>
            <a:chExt cx="1269761" cy="216024"/>
          </a:xfrm>
        </p:grpSpPr>
        <p:cxnSp>
          <p:nvCxnSpPr>
            <p:cNvPr id="242" name="直接连接符 24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4" name="直接连接符 2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45" name="直接连接符 244"/>
          <p:cNvCxnSpPr/>
          <p:nvPr/>
        </p:nvCxnSpPr>
        <p:spPr bwMode="auto">
          <a:xfrm flipH="1" flipV="1">
            <a:off x="4659355" y="2603759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46" name="圆角矩形 245"/>
          <p:cNvSpPr/>
          <p:nvPr/>
        </p:nvSpPr>
        <p:spPr bwMode="auto">
          <a:xfrm>
            <a:off x="4479335" y="285226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圆角矩形 246"/>
          <p:cNvSpPr/>
          <p:nvPr/>
        </p:nvSpPr>
        <p:spPr bwMode="auto">
          <a:xfrm>
            <a:off x="4347457" y="375096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48" name="圆角矩形 247"/>
          <p:cNvSpPr/>
          <p:nvPr/>
        </p:nvSpPr>
        <p:spPr bwMode="auto">
          <a:xfrm>
            <a:off x="3938838" y="419116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66" name="圆角矩形 365"/>
          <p:cNvSpPr/>
          <p:nvPr/>
        </p:nvSpPr>
        <p:spPr bwMode="auto">
          <a:xfrm>
            <a:off x="3356122" y="417377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67" name="圆角矩形 366"/>
          <p:cNvSpPr/>
          <p:nvPr/>
        </p:nvSpPr>
        <p:spPr bwMode="auto">
          <a:xfrm>
            <a:off x="4772263" y="371045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8" name="组合 367"/>
          <p:cNvGrpSpPr/>
          <p:nvPr/>
        </p:nvGrpSpPr>
        <p:grpSpPr>
          <a:xfrm>
            <a:off x="4884005" y="3454033"/>
            <a:ext cx="135060" cy="279852"/>
            <a:chOff x="3632014" y="4509120"/>
            <a:chExt cx="1269761" cy="216024"/>
          </a:xfrm>
        </p:grpSpPr>
        <p:cxnSp>
          <p:nvCxnSpPr>
            <p:cNvPr id="369" name="直接连接符 3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0" name="直接连接符 3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71" name="组合 370"/>
          <p:cNvGrpSpPr/>
          <p:nvPr/>
        </p:nvGrpSpPr>
        <p:grpSpPr>
          <a:xfrm flipH="1">
            <a:off x="5281301" y="3440663"/>
            <a:ext cx="154041" cy="279851"/>
            <a:chOff x="3632014" y="4509120"/>
            <a:chExt cx="1269761" cy="216024"/>
          </a:xfrm>
        </p:grpSpPr>
        <p:cxnSp>
          <p:nvCxnSpPr>
            <p:cNvPr id="372" name="直接连接符 37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3" name="直接连接符 37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74" name="圆角矩形 373"/>
          <p:cNvSpPr/>
          <p:nvPr/>
        </p:nvSpPr>
        <p:spPr bwMode="auto">
          <a:xfrm>
            <a:off x="5237798" y="372677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5" name="圆角矩形 374"/>
          <p:cNvSpPr/>
          <p:nvPr/>
        </p:nvSpPr>
        <p:spPr bwMode="auto">
          <a:xfrm>
            <a:off x="5262433" y="37468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76" name="圆角矩形 375"/>
          <p:cNvSpPr/>
          <p:nvPr/>
        </p:nvSpPr>
        <p:spPr bwMode="auto">
          <a:xfrm>
            <a:off x="4802644" y="374171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77" name="圆角矩形 376"/>
          <p:cNvSpPr/>
          <p:nvPr/>
        </p:nvSpPr>
        <p:spPr bwMode="auto">
          <a:xfrm>
            <a:off x="4958996" y="326501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8" name="圆角矩形 377"/>
          <p:cNvSpPr/>
          <p:nvPr/>
        </p:nvSpPr>
        <p:spPr bwMode="auto">
          <a:xfrm>
            <a:off x="3590966" y="371389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432956" y="5700156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转红并上溢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1163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双红修正（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红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色，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的左右孩子非空且根节点为黑色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,T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的根节点都为黑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4" name="圆角矩形 173"/>
          <p:cNvSpPr/>
          <p:nvPr/>
        </p:nvSpPr>
        <p:spPr bwMode="auto">
          <a:xfrm>
            <a:off x="7133512" y="4222217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782643" y="3524741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265295" y="3503633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12413" y="3958686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757316" y="3958686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749347" y="4233747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588761" y="3848906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6982832" y="333870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169806" y="3133018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267112" y="3129191"/>
            <a:ext cx="346329" cy="252489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05958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25938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784522" y="424454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174419" y="422610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640336" y="386944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12676" y="3918530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12351" y="5228766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88100" y="3063453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p,u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颜色转黑，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颜色转红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62" name="圆角矩形 261"/>
          <p:cNvSpPr/>
          <p:nvPr/>
        </p:nvSpPr>
        <p:spPr bwMode="auto">
          <a:xfrm>
            <a:off x="8253403" y="380118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8365145" y="3544762"/>
            <a:ext cx="135060" cy="279852"/>
            <a:chOff x="3632014" y="4509120"/>
            <a:chExt cx="1269761" cy="216024"/>
          </a:xfrm>
        </p:grpSpPr>
        <p:cxnSp>
          <p:nvCxnSpPr>
            <p:cNvPr id="264" name="直接连接符 2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5" name="直接连接符 2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66" name="组合 265"/>
          <p:cNvGrpSpPr/>
          <p:nvPr/>
        </p:nvGrpSpPr>
        <p:grpSpPr>
          <a:xfrm flipH="1">
            <a:off x="8762441" y="3531392"/>
            <a:ext cx="154041" cy="279851"/>
            <a:chOff x="3632014" y="4509120"/>
            <a:chExt cx="1269761" cy="216024"/>
          </a:xfrm>
        </p:grpSpPr>
        <p:cxnSp>
          <p:nvCxnSpPr>
            <p:cNvPr id="267" name="直接连接符 2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69" name="圆角矩形 268"/>
          <p:cNvSpPr/>
          <p:nvPr/>
        </p:nvSpPr>
        <p:spPr bwMode="auto">
          <a:xfrm>
            <a:off x="8718938" y="3817504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圆角矩形 269"/>
          <p:cNvSpPr/>
          <p:nvPr/>
        </p:nvSpPr>
        <p:spPr bwMode="auto">
          <a:xfrm>
            <a:off x="8743573" y="383757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1" name="圆角矩形 270"/>
          <p:cNvSpPr/>
          <p:nvPr/>
        </p:nvSpPr>
        <p:spPr bwMode="auto">
          <a:xfrm>
            <a:off x="8283784" y="38324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2" name="圆角矩形 271"/>
          <p:cNvSpPr/>
          <p:nvPr/>
        </p:nvSpPr>
        <p:spPr bwMode="auto">
          <a:xfrm>
            <a:off x="8440136" y="335574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圆角矩形 272"/>
          <p:cNvSpPr/>
          <p:nvPr/>
        </p:nvSpPr>
        <p:spPr bwMode="auto">
          <a:xfrm>
            <a:off x="7056099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74" name="椭圆 273"/>
          <p:cNvSpPr/>
          <p:nvPr/>
        </p:nvSpPr>
        <p:spPr bwMode="auto">
          <a:xfrm>
            <a:off x="713628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5" name="椭圆 274"/>
          <p:cNvSpPr/>
          <p:nvPr/>
        </p:nvSpPr>
        <p:spPr bwMode="auto">
          <a:xfrm>
            <a:off x="749632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椭圆 275"/>
          <p:cNvSpPr/>
          <p:nvPr/>
        </p:nvSpPr>
        <p:spPr bwMode="auto">
          <a:xfrm>
            <a:off x="7874959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7" name="直接箭头连接符 276"/>
          <p:cNvCxnSpPr>
            <a:endCxn id="282" idx="0"/>
          </p:cNvCxnSpPr>
          <p:nvPr/>
        </p:nvCxnSpPr>
        <p:spPr bwMode="auto">
          <a:xfrm flipH="1">
            <a:off x="6874301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8" name="直接箭头连接符 277"/>
          <p:cNvCxnSpPr>
            <a:endCxn id="289" idx="0"/>
          </p:cNvCxnSpPr>
          <p:nvPr/>
        </p:nvCxnSpPr>
        <p:spPr bwMode="auto">
          <a:xfrm flipH="1">
            <a:off x="7814903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9" name="直接箭头连接符 278"/>
          <p:cNvCxnSpPr>
            <a:endCxn id="292" idx="0"/>
          </p:cNvCxnSpPr>
          <p:nvPr/>
        </p:nvCxnSpPr>
        <p:spPr bwMode="auto">
          <a:xfrm>
            <a:off x="8242748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0" name="直接箭头连接符 279"/>
          <p:cNvCxnSpPr>
            <a:endCxn id="286" idx="0"/>
          </p:cNvCxnSpPr>
          <p:nvPr/>
        </p:nvCxnSpPr>
        <p:spPr bwMode="auto">
          <a:xfrm flipH="1">
            <a:off x="7344602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81" name="组合 280"/>
          <p:cNvGrpSpPr/>
          <p:nvPr/>
        </p:nvGrpSpPr>
        <p:grpSpPr>
          <a:xfrm>
            <a:off x="6669227" y="5897983"/>
            <a:ext cx="410148" cy="369267"/>
            <a:chOff x="242525" y="5842321"/>
            <a:chExt cx="410148" cy="369267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4" name="椭圆 283"/>
          <p:cNvSpPr/>
          <p:nvPr/>
        </p:nvSpPr>
        <p:spPr bwMode="auto">
          <a:xfrm>
            <a:off x="8250542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7139528" y="5897983"/>
            <a:ext cx="410148" cy="369267"/>
            <a:chOff x="242525" y="5842321"/>
            <a:chExt cx="410148" cy="369267"/>
          </a:xfrm>
        </p:grpSpPr>
        <p:sp>
          <p:nvSpPr>
            <p:cNvPr id="286" name="圆角矩形 28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87" name="椭圆 28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7609829" y="5897983"/>
            <a:ext cx="410148" cy="369267"/>
            <a:chOff x="242525" y="5842321"/>
            <a:chExt cx="410148" cy="369267"/>
          </a:xfrm>
        </p:grpSpPr>
        <p:sp>
          <p:nvSpPr>
            <p:cNvPr id="289" name="圆角矩形 28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8080130" y="5897983"/>
            <a:ext cx="410148" cy="369267"/>
            <a:chOff x="242525" y="5842321"/>
            <a:chExt cx="410148" cy="369267"/>
          </a:xfrm>
        </p:grpSpPr>
        <p:sp>
          <p:nvSpPr>
            <p:cNvPr id="292" name="圆角矩形 29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3" name="椭圆 29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8550430" y="5897983"/>
            <a:ext cx="410148" cy="369267"/>
            <a:chOff x="242525" y="5842321"/>
            <a:chExt cx="410148" cy="369267"/>
          </a:xfrm>
        </p:grpSpPr>
        <p:sp>
          <p:nvSpPr>
            <p:cNvPr id="295" name="圆角矩形 29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7" name="直接箭头连接符 296"/>
          <p:cNvCxnSpPr>
            <a:endCxn id="295" idx="0"/>
          </p:cNvCxnSpPr>
          <p:nvPr/>
        </p:nvCxnSpPr>
        <p:spPr bwMode="auto">
          <a:xfrm>
            <a:off x="8564384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圆角矩形 172"/>
          <p:cNvSpPr/>
          <p:nvPr/>
        </p:nvSpPr>
        <p:spPr bwMode="auto">
          <a:xfrm>
            <a:off x="7456829" y="378648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628795" y="5760332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97283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24" name="圆角矩形 323"/>
          <p:cNvSpPr/>
          <p:nvPr/>
        </p:nvSpPr>
        <p:spPr bwMode="auto">
          <a:xfrm>
            <a:off x="3780912" y="4218660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8" name="组合 327"/>
          <p:cNvGrpSpPr/>
          <p:nvPr/>
        </p:nvGrpSpPr>
        <p:grpSpPr>
          <a:xfrm flipH="1">
            <a:off x="3912695" y="3500076"/>
            <a:ext cx="379124" cy="317008"/>
            <a:chOff x="3632014" y="4509120"/>
            <a:chExt cx="1269761" cy="216024"/>
          </a:xfrm>
        </p:grpSpPr>
        <p:cxnSp>
          <p:nvCxnSpPr>
            <p:cNvPr id="329" name="直接连接符 3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0" name="直接连接符 3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1" name="组合 330"/>
          <p:cNvGrpSpPr/>
          <p:nvPr/>
        </p:nvGrpSpPr>
        <p:grpSpPr>
          <a:xfrm>
            <a:off x="3959813" y="3955129"/>
            <a:ext cx="135060" cy="279852"/>
            <a:chOff x="3632014" y="4509120"/>
            <a:chExt cx="1269761" cy="216024"/>
          </a:xfrm>
        </p:grpSpPr>
        <p:cxnSp>
          <p:nvCxnSpPr>
            <p:cNvPr id="332" name="直接连接符 3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3" name="直接连接符 3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4" name="组合 333"/>
          <p:cNvGrpSpPr/>
          <p:nvPr/>
        </p:nvGrpSpPr>
        <p:grpSpPr>
          <a:xfrm flipH="1">
            <a:off x="4404716" y="3955129"/>
            <a:ext cx="154041" cy="279851"/>
            <a:chOff x="3632014" y="4509120"/>
            <a:chExt cx="1269761" cy="216024"/>
          </a:xfrm>
        </p:grpSpPr>
        <p:cxnSp>
          <p:nvCxnSpPr>
            <p:cNvPr id="335" name="直接连接符 3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6" name="直接连接符 3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37" name="圆角矩形 336"/>
          <p:cNvSpPr/>
          <p:nvPr/>
        </p:nvSpPr>
        <p:spPr bwMode="auto">
          <a:xfrm>
            <a:off x="4396747" y="4230190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圆角矩形 338"/>
          <p:cNvSpPr/>
          <p:nvPr/>
        </p:nvSpPr>
        <p:spPr bwMode="auto">
          <a:xfrm>
            <a:off x="3630232" y="33351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0" name="组合 339"/>
          <p:cNvGrpSpPr/>
          <p:nvPr/>
        </p:nvGrpSpPr>
        <p:grpSpPr>
          <a:xfrm>
            <a:off x="3817206" y="3129461"/>
            <a:ext cx="754508" cy="243645"/>
            <a:chOff x="3632014" y="4509120"/>
            <a:chExt cx="1269761" cy="216024"/>
          </a:xfrm>
        </p:grpSpPr>
        <p:cxnSp>
          <p:nvCxnSpPr>
            <p:cNvPr id="341" name="直接连接符 3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2" name="直接连接符 3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43" name="组合 342"/>
          <p:cNvGrpSpPr/>
          <p:nvPr/>
        </p:nvGrpSpPr>
        <p:grpSpPr>
          <a:xfrm flipH="1">
            <a:off x="4914512" y="3125634"/>
            <a:ext cx="346329" cy="252489"/>
            <a:chOff x="3632014" y="4509120"/>
            <a:chExt cx="1269761" cy="216024"/>
          </a:xfrm>
        </p:grpSpPr>
        <p:cxnSp>
          <p:nvCxnSpPr>
            <p:cNvPr id="344" name="直接连接符 3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5" name="直接连接符 3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46" name="直接连接符 345"/>
          <p:cNvCxnSpPr/>
          <p:nvPr/>
        </p:nvCxnSpPr>
        <p:spPr bwMode="auto">
          <a:xfrm flipH="1" flipV="1">
            <a:off x="4753358" y="2680806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347" name="圆角矩形 346"/>
          <p:cNvSpPr/>
          <p:nvPr/>
        </p:nvSpPr>
        <p:spPr bwMode="auto">
          <a:xfrm>
            <a:off x="4573338" y="292931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" name="圆角矩形 347"/>
          <p:cNvSpPr/>
          <p:nvPr/>
        </p:nvSpPr>
        <p:spPr bwMode="auto">
          <a:xfrm>
            <a:off x="4431922" y="424099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49" name="圆角矩形 348"/>
          <p:cNvSpPr/>
          <p:nvPr/>
        </p:nvSpPr>
        <p:spPr bwMode="auto">
          <a:xfrm>
            <a:off x="3821819" y="42225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51" name="圆角矩形 350"/>
          <p:cNvSpPr/>
          <p:nvPr/>
        </p:nvSpPr>
        <p:spPr bwMode="auto">
          <a:xfrm>
            <a:off x="4900803" y="3797626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5012545" y="3541205"/>
            <a:ext cx="135060" cy="279852"/>
            <a:chOff x="3632014" y="4509120"/>
            <a:chExt cx="1269761" cy="216024"/>
          </a:xfrm>
        </p:grpSpPr>
        <p:cxnSp>
          <p:nvCxnSpPr>
            <p:cNvPr id="353" name="直接连接符 35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4" name="直接连接符 35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55" name="组合 354"/>
          <p:cNvGrpSpPr/>
          <p:nvPr/>
        </p:nvGrpSpPr>
        <p:grpSpPr>
          <a:xfrm flipH="1">
            <a:off x="5409841" y="3527835"/>
            <a:ext cx="154041" cy="279851"/>
            <a:chOff x="3632014" y="4509120"/>
            <a:chExt cx="1269761" cy="216024"/>
          </a:xfrm>
        </p:grpSpPr>
        <p:cxnSp>
          <p:nvCxnSpPr>
            <p:cNvPr id="356" name="直接连接符 35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7" name="直接连接符 35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58" name="圆角矩形 357"/>
          <p:cNvSpPr/>
          <p:nvPr/>
        </p:nvSpPr>
        <p:spPr bwMode="auto">
          <a:xfrm>
            <a:off x="5366338" y="3813947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9" name="圆角矩形 358"/>
          <p:cNvSpPr/>
          <p:nvPr/>
        </p:nvSpPr>
        <p:spPr bwMode="auto">
          <a:xfrm>
            <a:off x="5390973" y="3834022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60" name="圆角矩形 359"/>
          <p:cNvSpPr/>
          <p:nvPr/>
        </p:nvSpPr>
        <p:spPr bwMode="auto">
          <a:xfrm>
            <a:off x="4931184" y="382888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61" name="圆角矩形 360"/>
          <p:cNvSpPr/>
          <p:nvPr/>
        </p:nvSpPr>
        <p:spPr bwMode="auto">
          <a:xfrm>
            <a:off x="5087536" y="335218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2" name="圆角矩形 361"/>
          <p:cNvSpPr/>
          <p:nvPr/>
        </p:nvSpPr>
        <p:spPr bwMode="auto">
          <a:xfrm>
            <a:off x="4104229" y="378292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3" name="矩形 362"/>
          <p:cNvSpPr/>
          <p:nvPr/>
        </p:nvSpPr>
        <p:spPr>
          <a:xfrm>
            <a:off x="5635551" y="5669273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转红并上溢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局部调整仅需进行颜色更改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3435707" y="3501008"/>
            <a:ext cx="200189" cy="328011"/>
            <a:chOff x="3632014" y="4509120"/>
            <a:chExt cx="1269761" cy="216024"/>
          </a:xfrm>
        </p:grpSpPr>
        <p:cxnSp>
          <p:nvCxnSpPr>
            <p:cNvPr id="139" name="直接连接符 13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0" name="直接连接符 13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1" name="圆角矩形 140"/>
          <p:cNvSpPr/>
          <p:nvPr/>
        </p:nvSpPr>
        <p:spPr bwMode="auto">
          <a:xfrm>
            <a:off x="3241825" y="382517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3293400" y="384570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6492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28799" y="2214563"/>
            <a:ext cx="7560840" cy="278333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28799" y="1926531"/>
            <a:ext cx="7560840" cy="288032"/>
          </a:xfrm>
          <a:prstGeom prst="rect">
            <a:avLst/>
          </a:prstGeom>
          <a:solidFill>
            <a:srgbClr val="99FF66">
              <a:alpha val="6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340768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template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typename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{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树节点模板类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parent;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父节点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Vector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key;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关键码向量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Vector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)&gt; child;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孩子向量（其长度总比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key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多一）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() { parent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child.insert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( 0,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parent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作为根节点，而且初始时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key.insert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( 0,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只有一个关键码，以及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child.insert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( 0,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child.insert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( 1,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两个孩子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-&gt;parent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this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-&gt;parent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this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</a:p>
        </p:txBody>
      </p:sp>
    </p:spTree>
    <p:extLst>
      <p:ext uri="{BB962C8B-B14F-4D97-AF65-F5344CB8AC3E}">
        <p14:creationId xmlns:p14="http://schemas.microsoft.com/office/powerpoint/2010/main" val="3278896401"/>
      </p:ext>
    </p:extLst>
  </p:cSld>
  <p:clrMapOvr>
    <a:masterClrMapping/>
  </p:clrMapOvr>
  <p:transition advTm="157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73813"/>
            <a:ext cx="8950591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节点插入验证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按顺序插入节点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70,80,90,10,100,60,120,130,140,150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0" y="2276683"/>
            <a:ext cx="718254" cy="5777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32" y="2316947"/>
            <a:ext cx="831457" cy="82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4" y="2320851"/>
            <a:ext cx="1256945" cy="81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18" y="2329942"/>
            <a:ext cx="1584843" cy="1171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2316947"/>
            <a:ext cx="1986909" cy="11827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0" y="3604689"/>
            <a:ext cx="2404590" cy="1202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1" y="3620728"/>
            <a:ext cx="2802753" cy="11671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7" y="3620728"/>
            <a:ext cx="3173591" cy="1565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5110191"/>
            <a:ext cx="3548332" cy="15770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8" y="5110191"/>
            <a:ext cx="4001144" cy="1569229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 bwMode="auto">
          <a:xfrm rot="16200000">
            <a:off x="1084793" y="271659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6580" y="240176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37" name="下箭头 36"/>
          <p:cNvSpPr/>
          <p:nvPr/>
        </p:nvSpPr>
        <p:spPr bwMode="auto">
          <a:xfrm rot="16200000">
            <a:off x="2485323" y="270350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8" name="下箭头 37"/>
          <p:cNvSpPr/>
          <p:nvPr/>
        </p:nvSpPr>
        <p:spPr bwMode="auto">
          <a:xfrm rot="16200000">
            <a:off x="4411773" y="2699350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9" name="下箭头 38"/>
          <p:cNvSpPr/>
          <p:nvPr/>
        </p:nvSpPr>
        <p:spPr bwMode="auto">
          <a:xfrm rot="16200000">
            <a:off x="6491130" y="2703336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257394" y="385844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1" name="下箭头 40"/>
          <p:cNvSpPr/>
          <p:nvPr/>
        </p:nvSpPr>
        <p:spPr bwMode="auto">
          <a:xfrm rot="16200000">
            <a:off x="2609139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2" name="下箭头 41"/>
          <p:cNvSpPr/>
          <p:nvPr/>
        </p:nvSpPr>
        <p:spPr bwMode="auto">
          <a:xfrm rot="16200000">
            <a:off x="331334" y="5462727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3" name="下箭头 42"/>
          <p:cNvSpPr/>
          <p:nvPr/>
        </p:nvSpPr>
        <p:spPr bwMode="auto">
          <a:xfrm rot="16200000">
            <a:off x="5652828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4" name="下箭头 43"/>
          <p:cNvSpPr/>
          <p:nvPr/>
        </p:nvSpPr>
        <p:spPr bwMode="auto">
          <a:xfrm rot="16200000">
            <a:off x="4513469" y="562203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455" y="353977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39752" y="357292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0606" y="358651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7463" y="518204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74323" y="527893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RR-2 + RR-1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3758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9" grpId="0"/>
      <p:bldP spid="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87210"/>
            <a:ext cx="3641907" cy="413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双红修正复杂度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虽然情况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会上升而迭代调整，但调整仅涉及颜色转变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一旦进入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RR-1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，则只需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1~2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次旋转调整，即可终止整个调整过程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需要的拓扑调整次数为常数复杂度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33263" y="1650580"/>
            <a:ext cx="5203381" cy="3087810"/>
            <a:chOff x="111467" y="2789462"/>
            <a:chExt cx="5203381" cy="3087810"/>
          </a:xfrm>
        </p:grpSpPr>
        <p:sp>
          <p:nvSpPr>
            <p:cNvPr id="4" name="流程图: 决策 3"/>
            <p:cNvSpPr/>
            <p:nvPr/>
          </p:nvSpPr>
          <p:spPr bwMode="auto">
            <a:xfrm>
              <a:off x="1020840" y="3291378"/>
              <a:ext cx="2952328" cy="912880"/>
            </a:xfrm>
            <a:prstGeom prst="flowChartDecision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u-&gt;color==B?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 bwMode="auto">
            <a:xfrm>
              <a:off x="705533" y="3747818"/>
              <a:ext cx="3167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705533" y="374781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" name="矩形 5"/>
            <p:cNvSpPr/>
            <p:nvPr/>
          </p:nvSpPr>
          <p:spPr bwMode="auto">
            <a:xfrm>
              <a:off x="237481" y="4396058"/>
              <a:ext cx="936104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zag+zig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 bwMode="auto">
            <a:xfrm flipV="1">
              <a:off x="705533" y="4755930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18" name="矩形 217"/>
            <p:cNvSpPr/>
            <p:nvPr/>
          </p:nvSpPr>
          <p:spPr bwMode="auto">
            <a:xfrm>
              <a:off x="111467" y="5404002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9" name="直接连接符 218"/>
            <p:cNvCxnSpPr/>
            <p:nvPr/>
          </p:nvCxnSpPr>
          <p:spPr bwMode="auto">
            <a:xfrm flipH="1">
              <a:off x="1299599" y="5625244"/>
              <a:ext cx="64807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9" name="椭圆 8"/>
            <p:cNvSpPr/>
            <p:nvPr/>
          </p:nvSpPr>
          <p:spPr bwMode="auto">
            <a:xfrm>
              <a:off x="1947671" y="5373216"/>
              <a:ext cx="968145" cy="504056"/>
            </a:xfrm>
            <a:prstGeom prst="ellipse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done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3743908" y="5445224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连接符 223"/>
            <p:cNvCxnSpPr>
              <a:stCxn id="9" idx="6"/>
              <a:endCxn id="223" idx="1"/>
            </p:cNvCxnSpPr>
            <p:nvPr/>
          </p:nvCxnSpPr>
          <p:spPr bwMode="auto">
            <a:xfrm>
              <a:off x="2915816" y="5625244"/>
              <a:ext cx="82809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27" name="直接连接符 226"/>
            <p:cNvCxnSpPr/>
            <p:nvPr/>
          </p:nvCxnSpPr>
          <p:spPr bwMode="auto">
            <a:xfrm>
              <a:off x="3973168" y="3747818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9" name="直接连接符 228"/>
            <p:cNvCxnSpPr>
              <a:stCxn id="223" idx="0"/>
            </p:cNvCxnSpPr>
            <p:nvPr/>
          </p:nvCxnSpPr>
          <p:spPr bwMode="auto">
            <a:xfrm flipV="1">
              <a:off x="4337974" y="3747818"/>
              <a:ext cx="18002" cy="16974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3909822" y="383757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782308" y="3811339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cxnSp>
          <p:nvCxnSpPr>
            <p:cNvPr id="244" name="直接连接符 243"/>
            <p:cNvCxnSpPr/>
            <p:nvPr/>
          </p:nvCxnSpPr>
          <p:spPr bwMode="auto">
            <a:xfrm>
              <a:off x="4932040" y="5625244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5" name="直接连接符 244"/>
            <p:cNvCxnSpPr/>
            <p:nvPr/>
          </p:nvCxnSpPr>
          <p:spPr bwMode="auto">
            <a:xfrm flipH="1">
              <a:off x="5299920" y="2948168"/>
              <a:ext cx="14928" cy="26770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  <p:cxnSp>
          <p:nvCxnSpPr>
            <p:cNvPr id="246" name="直接连接符 245"/>
            <p:cNvCxnSpPr/>
            <p:nvPr/>
          </p:nvCxnSpPr>
          <p:spPr bwMode="auto">
            <a:xfrm flipV="1">
              <a:off x="2494548" y="2789462"/>
              <a:ext cx="2456" cy="4992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47" name="直接连接符 246"/>
            <p:cNvCxnSpPr/>
            <p:nvPr/>
          </p:nvCxnSpPr>
          <p:spPr bwMode="auto">
            <a:xfrm flipV="1">
              <a:off x="2494548" y="2948168"/>
              <a:ext cx="2820300" cy="1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248" name="椭圆 247"/>
            <p:cNvSpPr/>
            <p:nvPr/>
          </p:nvSpPr>
          <p:spPr bwMode="auto">
            <a:xfrm>
              <a:off x="2431743" y="2876333"/>
              <a:ext cx="142035" cy="143670"/>
            </a:xfrm>
            <a:prstGeom prst="ellipse">
              <a:avLst/>
            </a:prstGeom>
            <a:solidFill>
              <a:schemeClr val="tx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757150" y="5450027"/>
          <a:ext cx="7996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539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486943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1157411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262631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2946140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或再次双红但必上升两层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374657"/>
      </p:ext>
    </p:extLst>
  </p:cSld>
  <p:clrMapOvr>
    <a:masterClrMapping/>
  </p:clrMapOvr>
  <p:transition advTm="157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节点删除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类似节点插入，需解决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，分四种情况，参考教材对应章节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5536" y="2587130"/>
          <a:ext cx="8356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25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829310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934103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154129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3244136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必然再次双黑，但将上升一层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7687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转为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84607"/>
                  </a:ext>
                </a:extLst>
              </a:tr>
            </a:tbl>
          </a:graphicData>
        </a:graphic>
      </p:graphicFrame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53407" y="4941168"/>
            <a:ext cx="8640959" cy="1277273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一旦某步迭代中做过节点的旋转调整，整个修复过程便会随即完成，因此与双红修正一样，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双黑修正的整个过程也仅涉及常数次的拓扑结构调整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9140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数据结构 第十五讲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                                          串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itchFamily="2" charset="-122"/>
              <a:ea typeface="黑体"/>
              <a:cs typeface="Times New Roman" pitchFamily="18" charset="0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259632" y="4221088"/>
            <a:ext cx="6400800" cy="23042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贾庆山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清华大学自动化系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23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078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串：基本概念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35496" y="1196752"/>
                <a:ext cx="9086802" cy="5432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串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：由多个字符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(char)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顺序排列组成的数据结构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记作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S=“a</a:t>
                </a:r>
                <a:r>
                  <a:rPr kumimoji="0" lang="en-US" altLang="zh-CN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</a:t>
                </a:r>
                <a:r>
                  <a:rPr kumimoji="0" lang="en-US" altLang="zh-CN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… a</a:t>
                </a:r>
                <a:r>
                  <a:rPr kumimoji="0" lang="en-US" altLang="zh-CN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n-1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”,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其中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</a:t>
                </a:r>
                <a:r>
                  <a:rPr kumimoji="0" lang="en-US" altLang="zh-CN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</a:t>
                </a:r>
                <a14:m>
                  <m:oMath xmlns:m="http://schemas.openxmlformats.org/officeDocument/2006/math">
                    <m:r>
                      <a:rPr kumimoji="0" lang="zh-CN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∈</m:t>
                    </m:r>
                    <m:r>
                      <a:rPr kumimoji="0" lang="zh-CN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𝚺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CN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i 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endPara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串中的每个成员称作一个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字符（字符集</a:t>
                </a:r>
                <a14:m>
                  <m:oMath xmlns:m="http://schemas.openxmlformats.org/officeDocument/2006/math">
                    <m:r>
                      <a:rPr kumimoji="0" lang="zh-CN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𝚺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串可用向量或列表来实现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例如英文文章可以看成由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(“a-z”,“A-Z“,“0-9”,‘ ’,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‘，’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‘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.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’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)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字符串，源代码文件可以看成字符串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长度为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的串称为空串“”，注意与空白串“  ”的区别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196752"/>
                <a:ext cx="9086802" cy="5432256"/>
              </a:xfrm>
              <a:prstGeom prst="rect">
                <a:avLst/>
              </a:prstGeom>
              <a:blipFill>
                <a:blip r:embed="rId3"/>
                <a:stretch>
                  <a:fillRect l="-1544" t="-1459" r="-1342" b="-224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790218" y="2996952"/>
            <a:ext cx="7673102" cy="853573"/>
            <a:chOff x="948406" y="4015587"/>
            <a:chExt cx="7673102" cy="853573"/>
          </a:xfrm>
        </p:grpSpPr>
        <p:sp>
          <p:nvSpPr>
            <p:cNvPr id="62" name="矩形 61"/>
            <p:cNvSpPr/>
            <p:nvPr/>
          </p:nvSpPr>
          <p:spPr bwMode="auto">
            <a:xfrm>
              <a:off x="1472380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1976904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2481428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2985952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3490476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3995000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4499524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5004048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5508572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6013096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6517620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7022144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7526668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8031187" y="4025514"/>
              <a:ext cx="432000" cy="42473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948406" y="4015587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1533655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2055771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2577887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3052815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3574931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4097047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4595088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5117204" y="4424577"/>
              <a:ext cx="290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6636363" y="4378236"/>
              <a:ext cx="647099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7370235" y="4424577"/>
              <a:ext cx="730157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n-2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7884368" y="4424577"/>
              <a:ext cx="73714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n-1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5745725" y="4378236"/>
              <a:ext cx="647099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9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57"/>
    </mc:Choice>
    <mc:Fallback xmlns="">
      <p:transition spd="slow" advTm="157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串：基本概念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201832"/>
            <a:ext cx="8712968" cy="9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两字符串相等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S[0,n) = T[0,m)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意味着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m=n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]=T[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</p:txBody>
      </p:sp>
      <p:sp>
        <p:nvSpPr>
          <p:cNvPr id="32" name="TextBox 20"/>
          <p:cNvSpPr txBox="1">
            <a:spLocks noChangeArrowheads="1"/>
          </p:cNvSpPr>
          <p:nvPr/>
        </p:nvSpPr>
        <p:spPr bwMode="auto">
          <a:xfrm>
            <a:off x="165718" y="2209944"/>
            <a:ext cx="8870778" cy="9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子串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S.substr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i,k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)=“a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 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i+k-1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”=S[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起的连续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个字符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TextBox 20"/>
          <p:cNvSpPr txBox="1">
            <a:spLocks noChangeArrowheads="1"/>
          </p:cNvSpPr>
          <p:nvPr/>
        </p:nvSpPr>
        <p:spPr bwMode="auto">
          <a:xfrm>
            <a:off x="165718" y="3284984"/>
            <a:ext cx="7646642" cy="9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前缀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S.prefix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(k)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S.substr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(0,k)=S[0, k)</a:t>
            </a:r>
          </a:p>
          <a:p>
            <a:pPr marL="8001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中最靠前的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个字符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TextBox 20"/>
          <p:cNvSpPr txBox="1">
            <a:spLocks noChangeArrowheads="1"/>
          </p:cNvSpPr>
          <p:nvPr/>
        </p:nvSpPr>
        <p:spPr bwMode="auto">
          <a:xfrm>
            <a:off x="165718" y="4365104"/>
            <a:ext cx="8712968" cy="9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后缀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S.suffix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(k)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S.substr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(n-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k,k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)= S[n-k, n)</a:t>
            </a:r>
          </a:p>
          <a:p>
            <a:pPr marL="8001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中最靠后的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个字符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4788024" y="2852936"/>
            <a:ext cx="778294" cy="288032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[0,i)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5587768" y="2852936"/>
            <a:ext cx="1656184" cy="288032"/>
          </a:xfrm>
          <a:prstGeom prst="round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i+k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7265403" y="2852936"/>
            <a:ext cx="1051013" cy="288032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i+k,n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788024" y="3861048"/>
            <a:ext cx="1944216" cy="288032"/>
          </a:xfrm>
          <a:prstGeom prst="round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[0, k)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6732240" y="3861048"/>
            <a:ext cx="1584177" cy="288032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k,n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6395098" y="4941168"/>
            <a:ext cx="1944216" cy="288032"/>
          </a:xfrm>
          <a:prstGeom prst="round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[n-k, n)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4788024" y="4941168"/>
            <a:ext cx="1584177" cy="288032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[0,n-k)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TextBox 20"/>
          <p:cNvSpPr txBox="1">
            <a:spLocks noChangeArrowheads="1"/>
          </p:cNvSpPr>
          <p:nvPr/>
        </p:nvSpPr>
        <p:spPr bwMode="auto">
          <a:xfrm>
            <a:off x="169524" y="5441012"/>
            <a:ext cx="8712968" cy="130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联系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substr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i,k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S.prefix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).suffix(k)= S[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i+k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marL="8001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空串是任何串的子串、前缀、后缀，任何串也是自身的子串、前缀、后缀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62631"/>
      </p:ext>
    </p:extLst>
  </p:cSld>
  <p:clrMapOvr>
    <a:masterClrMapping/>
  </p:clrMapOvr>
  <p:transition advTm="157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ADT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23528" y="1340765"/>
          <a:ext cx="8352928" cy="4824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764025022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4157181270"/>
                    </a:ext>
                  </a:extLst>
                </a:gridCol>
              </a:tblGrid>
              <a:tr h="6260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操作接口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59246739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length()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查询串的长度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73891356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charAt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返回第</a:t>
                      </a:r>
                      <a:r>
                        <a:rPr lang="en-US" altLang="zh-CN" sz="20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个字符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2086016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substr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i,k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返回从第</a:t>
                      </a:r>
                      <a:r>
                        <a:rPr lang="en-US" altLang="zh-CN" sz="20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个字符起，长度为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的子串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33615847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prefix(k)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返回长度为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的前缀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3184270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suffix(k)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返回长度为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的后缀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96520771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equal(T)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是否与当前字符串相等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75738579"/>
                  </a:ext>
                </a:extLst>
              </a:tr>
              <a:tr h="478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concat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(T)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串接在当前字符串的后面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70749725"/>
                  </a:ext>
                </a:extLst>
              </a:tr>
              <a:tr h="847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indexOf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(P)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若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是当前字符串的一个子串，则返回该子串的位置；否则返回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29871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8639"/>
      </p:ext>
    </p:extLst>
  </p:cSld>
  <p:clrMapOvr>
    <a:masterClrMapping/>
  </p:clrMapOvr>
  <p:transition advTm="157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ADT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7504" y="1659229"/>
          <a:ext cx="885698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1764025022"/>
                    </a:ext>
                  </a:extLst>
                </a:gridCol>
                <a:gridCol w="1648774">
                  <a:extLst>
                    <a:ext uri="{9D8B030D-6E8A-4147-A177-3AD203B41FA5}">
                      <a16:colId xmlns:a16="http://schemas.microsoft.com/office/drawing/2014/main" val="4157181270"/>
                    </a:ext>
                  </a:extLst>
                </a:gridCol>
                <a:gridCol w="3535803">
                  <a:extLst>
                    <a:ext uri="{9D8B030D-6E8A-4147-A177-3AD203B41FA5}">
                      <a16:colId xmlns:a16="http://schemas.microsoft.com/office/drawing/2014/main" val="345533960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59246739"/>
                  </a:ext>
                </a:extLst>
              </a:tr>
              <a:tr h="252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length()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“data structures”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73891356"/>
                  </a:ext>
                </a:extLst>
              </a:tr>
              <a:tr h="252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charAt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(5)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‘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’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“data structures”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2086016"/>
                  </a:ext>
                </a:extLst>
              </a:tr>
              <a:tr h="252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prefix(4)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“data”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“data structures”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33615847"/>
                  </a:ext>
                </a:extLst>
              </a:tr>
              <a:tr h="252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suffix(10)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“structures”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“data structures”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3184270"/>
                  </a:ext>
                </a:extLst>
              </a:tr>
              <a:tr h="252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concat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(“and algorithms”)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data structures and algorithms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  <a:endParaRPr lang="zh-CN" altLang="en-US" dirty="0"/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96520771"/>
                  </a:ext>
                </a:extLst>
              </a:tr>
              <a:tr h="4079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equal(“data structures”)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false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data structures and algorithms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75738579"/>
                  </a:ext>
                </a:extLst>
              </a:tr>
              <a:tr h="4467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equal(“data structures and algorithms”)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true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data structures and algorithms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70749725"/>
                  </a:ext>
                </a:extLst>
              </a:tr>
              <a:tr h="1431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indexOf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string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data structures and algorithms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29871403"/>
                  </a:ext>
                </a:extLst>
              </a:tr>
              <a:tr h="4079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indexOf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algorithm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data structures and algorithms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49939346"/>
                  </a:ext>
                </a:extLst>
              </a:tr>
            </a:tbl>
          </a:graphicData>
        </a:graphic>
      </p:graphicFrame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87129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依次对字符串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S=“data structures”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进行如下操作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797284"/>
      </p:ext>
    </p:extLst>
  </p:cSld>
  <p:clrMapOvr>
    <a:masterClrMapping/>
  </p:clrMapOvr>
  <p:transition advTm="157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24744"/>
            <a:ext cx="936104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class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private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char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*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curLength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maxSize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public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*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~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() {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delete []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Length()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{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curLength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substr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pos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len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operator()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pos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len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取子串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bool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 ==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{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strcmp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.ch) == 0;}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 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 +=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char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 []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Find(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pat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在当前串第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个字符起对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pat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匹配，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BF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fastFind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pat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next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[])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//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KMP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void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getNext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next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[]);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//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对当前模式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(*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yhis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计算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next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函数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friend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ostream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 &lt;&lt;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ostream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&amp;out,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    out &lt;&lt; str.ch;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out;}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friend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istream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operator &gt;&gt;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istream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&amp;in,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AString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&amp;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    in &gt;&gt; str.ch;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str.curLength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(str.ch);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in;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};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串的类实现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顺序存储结构实现</a:t>
            </a:r>
          </a:p>
        </p:txBody>
      </p:sp>
      <p:sp>
        <p:nvSpPr>
          <p:cNvPr id="7" name="线形标注 1 6"/>
          <p:cNvSpPr/>
          <p:nvPr/>
        </p:nvSpPr>
        <p:spPr bwMode="auto">
          <a:xfrm flipH="1">
            <a:off x="5508104" y="1412776"/>
            <a:ext cx="3148209" cy="1440160"/>
          </a:xfrm>
          <a:prstGeom prst="borderCallout1">
            <a:avLst>
              <a:gd name="adj1" fmla="val -5171"/>
              <a:gd name="adj2" fmla="val 97092"/>
              <a:gd name="adj3" fmla="val 3838"/>
              <a:gd name="adj4" fmla="val 193770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详细见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数据结构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，殷人昆主编，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第二版</a:t>
            </a:r>
          </a:p>
        </p:txBody>
      </p:sp>
    </p:spTree>
    <p:extLst>
      <p:ext uri="{BB962C8B-B14F-4D97-AF65-F5344CB8AC3E}">
        <p14:creationId xmlns:p14="http://schemas.microsoft.com/office/powerpoint/2010/main" val="174046016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字符串库函数</a:t>
            </a: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90868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提供有关字符串的库函数文件名字为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string.h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5496" y="1700808"/>
          <a:ext cx="9066744" cy="4998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29840">
                  <a:extLst>
                    <a:ext uri="{9D8B030D-6E8A-4147-A177-3AD203B41FA5}">
                      <a16:colId xmlns:a16="http://schemas.microsoft.com/office/drawing/2014/main" val="2963491145"/>
                    </a:ext>
                  </a:extLst>
                </a:gridCol>
                <a:gridCol w="8136904">
                  <a:extLst>
                    <a:ext uri="{9D8B030D-6E8A-4147-A177-3AD203B41FA5}">
                      <a16:colId xmlns:a16="http://schemas.microsoft.com/office/drawing/2014/main" val="3588231161"/>
                    </a:ext>
                  </a:extLst>
                </a:gridCol>
              </a:tblGrid>
              <a:tr h="323766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strcpy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字符串复制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strcpy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(char* string1, char * string2)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834901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复制字符串</a:t>
                      </a:r>
                      <a:r>
                        <a:rPr lang="en-US" altLang="zh-CN" sz="1600" dirty="0"/>
                        <a:t>string2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的内容到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94073"/>
                  </a:ext>
                </a:extLst>
              </a:tr>
              <a:tr h="55923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str1[] = “word1”, char str2[] = “word2”, 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调用</a:t>
                      </a:r>
                      <a:r>
                        <a:rPr lang="en-US" altLang="zh-CN" sz="1600" dirty="0" err="1"/>
                        <a:t>strcpy</a:t>
                      </a:r>
                      <a:r>
                        <a:rPr lang="en-US" altLang="zh-CN" sz="1600" dirty="0"/>
                        <a:t>(str1,</a:t>
                      </a:r>
                      <a:r>
                        <a:rPr lang="en-US" altLang="zh-CN" sz="1600" baseline="0" dirty="0"/>
                        <a:t> str2)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</a:t>
                      </a:r>
                      <a:r>
                        <a:rPr lang="zh-CN" altLang="en-US" sz="1600" baseline="0" dirty="0"/>
                        <a:t>，</a:t>
                      </a:r>
                      <a:r>
                        <a:rPr lang="en-US" altLang="zh-CN" sz="1600" dirty="0"/>
                        <a:t>str1 = “word2”, str2 = “word2”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24368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strncpy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字符串部分复制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strncpy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(char* string1, char * string2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n)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0599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字符串</a:t>
                      </a:r>
                      <a:r>
                        <a:rPr lang="en-US" altLang="zh-CN" sz="1600" dirty="0"/>
                        <a:t>string2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个字符覆盖掉字符串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38717"/>
                  </a:ext>
                </a:extLst>
              </a:tr>
              <a:tr h="55923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str1[] = “Hello”, char str2[] = “world”, 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调用</a:t>
                      </a:r>
                      <a:r>
                        <a:rPr lang="en-US" altLang="zh-CN" sz="1600" dirty="0" err="1"/>
                        <a:t>strcpy</a:t>
                      </a:r>
                      <a:r>
                        <a:rPr lang="en-US" altLang="zh-CN" sz="1600" dirty="0"/>
                        <a:t>(str1,</a:t>
                      </a:r>
                      <a:r>
                        <a:rPr lang="en-US" altLang="zh-CN" sz="1600" baseline="0" dirty="0"/>
                        <a:t> str2</a:t>
                      </a:r>
                      <a:r>
                        <a:rPr lang="zh-CN" altLang="en-US" sz="1600" baseline="0" dirty="0"/>
                        <a:t>，</a:t>
                      </a:r>
                      <a:r>
                        <a:rPr lang="en-US" altLang="zh-CN" sz="1600" baseline="0" dirty="0"/>
                        <a:t>2)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</a:t>
                      </a:r>
                      <a:r>
                        <a:rPr lang="zh-CN" altLang="en-US" sz="1600" baseline="0" dirty="0"/>
                        <a:t>，</a:t>
                      </a:r>
                      <a:r>
                        <a:rPr lang="en-US" altLang="zh-CN" sz="1600" dirty="0"/>
                        <a:t>str1 = “</a:t>
                      </a:r>
                      <a:r>
                        <a:rPr lang="en-US" altLang="zh-CN" sz="1600" dirty="0" err="1"/>
                        <a:t>wollo</a:t>
                      </a:r>
                      <a:r>
                        <a:rPr lang="en-US" altLang="zh-CN" sz="1600" dirty="0"/>
                        <a:t>”, str2 = “world”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064162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strcat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字符串连接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strcat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(char* string1, char * string2)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152918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连接字符</a:t>
                      </a:r>
                      <a:r>
                        <a:rPr lang="en-US" altLang="zh-CN" sz="1600" dirty="0"/>
                        <a:t>string2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到字符串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后面，存储于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827524"/>
                  </a:ext>
                </a:extLst>
              </a:tr>
              <a:tr h="559232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str1[] = “Tsing”, char str2[] = “</a:t>
                      </a:r>
                      <a:r>
                        <a:rPr lang="en-US" altLang="zh-CN" sz="1600" dirty="0" err="1"/>
                        <a:t>hua</a:t>
                      </a:r>
                      <a:r>
                        <a:rPr lang="en-US" altLang="zh-CN" sz="1600" dirty="0"/>
                        <a:t>”, 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调用</a:t>
                      </a:r>
                      <a:r>
                        <a:rPr lang="en-US" altLang="zh-CN" sz="1600" dirty="0" err="1"/>
                        <a:t>strcat</a:t>
                      </a:r>
                      <a:r>
                        <a:rPr lang="en-US" altLang="zh-CN" sz="1600" dirty="0"/>
                        <a:t>(str1,</a:t>
                      </a:r>
                      <a:r>
                        <a:rPr lang="en-US" altLang="zh-CN" sz="1600" baseline="0" dirty="0"/>
                        <a:t> str2)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</a:t>
                      </a:r>
                      <a:r>
                        <a:rPr lang="zh-CN" altLang="en-US" sz="1600" baseline="0" dirty="0"/>
                        <a:t>，</a:t>
                      </a:r>
                      <a:r>
                        <a:rPr lang="en-US" altLang="zh-CN" sz="1600" dirty="0"/>
                        <a:t>str1 = “Tsinghua”, str2 = “</a:t>
                      </a:r>
                      <a:r>
                        <a:rPr lang="en-US" altLang="zh-CN" sz="1600" dirty="0" err="1"/>
                        <a:t>hua</a:t>
                      </a:r>
                      <a:r>
                        <a:rPr lang="en-US" altLang="zh-CN" sz="1600" dirty="0"/>
                        <a:t>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504148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strncat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将特定数量字符串连接到另一字符串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strncat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(char* string1, char * string2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n)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67989"/>
                  </a:ext>
                </a:extLst>
              </a:tr>
              <a:tr h="323766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连接字符串</a:t>
                      </a:r>
                      <a:r>
                        <a:rPr lang="en-US" altLang="zh-CN" sz="1600" dirty="0"/>
                        <a:t>string2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中的前</a:t>
                      </a:r>
                      <a:r>
                        <a:rPr lang="en-US" altLang="zh-CN" sz="1600" dirty="0"/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个字符到字符串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后面，存储于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25592"/>
                  </a:ext>
                </a:extLst>
              </a:tr>
              <a:tr h="55923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str1[] = “Tsing”, char str2[] = “</a:t>
                      </a:r>
                      <a:r>
                        <a:rPr lang="en-US" altLang="zh-CN" sz="1600" dirty="0" err="1"/>
                        <a:t>hua</a:t>
                      </a:r>
                      <a:r>
                        <a:rPr lang="en-US" altLang="zh-CN" sz="1600" dirty="0"/>
                        <a:t>”, 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调用</a:t>
                      </a:r>
                      <a:r>
                        <a:rPr lang="en-US" altLang="zh-CN" sz="1600" dirty="0" err="1"/>
                        <a:t>strcat</a:t>
                      </a:r>
                      <a:r>
                        <a:rPr lang="en-US" altLang="zh-CN" sz="1600" dirty="0"/>
                        <a:t>(str1,</a:t>
                      </a:r>
                      <a:r>
                        <a:rPr lang="en-US" altLang="zh-CN" sz="1600" baseline="0" dirty="0"/>
                        <a:t> str2, 2)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</a:t>
                      </a:r>
                      <a:r>
                        <a:rPr lang="zh-CN" altLang="en-US" sz="1600" baseline="0" dirty="0"/>
                        <a:t>，</a:t>
                      </a:r>
                      <a:r>
                        <a:rPr lang="en-US" altLang="zh-CN" sz="1600" dirty="0"/>
                        <a:t>str1 = “</a:t>
                      </a:r>
                      <a:r>
                        <a:rPr lang="en-US" altLang="zh-CN" sz="1600" dirty="0" err="1"/>
                        <a:t>Tsinghu</a:t>
                      </a:r>
                      <a:r>
                        <a:rPr lang="en-US" altLang="zh-CN" sz="1600" dirty="0"/>
                        <a:t>”, str2 = “</a:t>
                      </a:r>
                      <a:r>
                        <a:rPr lang="en-US" altLang="zh-CN" sz="1600" dirty="0" err="1"/>
                        <a:t>hua</a:t>
                      </a:r>
                      <a:r>
                        <a:rPr lang="en-US" altLang="zh-CN" sz="1600" dirty="0"/>
                        <a:t>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0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029762"/>
      </p:ext>
    </p:extLst>
  </p:cSld>
  <p:clrMapOvr>
    <a:masterClrMapping/>
  </p:clrMapOvr>
  <p:transition advTm="157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16533" y="1340768"/>
            <a:ext cx="88204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template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typename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class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BTree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{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树模板类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protected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_size;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存放的关键码总数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_order;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//B-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树的阶次，至少为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3——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创建时指定，一般不能修改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_root;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根节点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_hot;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BTree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::search()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最后访问的非空节点位置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void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solveOverflow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);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因插入而上溢之后的分裂处理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void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solveUnderflow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);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因删除而下溢之后的合并处理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public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BTree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00902"/>
      </p:ext>
    </p:extLst>
  </p:cSld>
  <p:clrMapOvr>
    <a:masterClrMapping/>
  </p:clrMapOvr>
  <p:transition advTm="157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字符串库函数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90868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提供有关字符串的库函数文件名字为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string.h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5496" y="1700808"/>
          <a:ext cx="9066744" cy="3749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29840">
                  <a:extLst>
                    <a:ext uri="{9D8B030D-6E8A-4147-A177-3AD203B41FA5}">
                      <a16:colId xmlns:a16="http://schemas.microsoft.com/office/drawing/2014/main" val="2963491145"/>
                    </a:ext>
                  </a:extLst>
                </a:gridCol>
                <a:gridCol w="8136904">
                  <a:extLst>
                    <a:ext uri="{9D8B030D-6E8A-4147-A177-3AD203B41FA5}">
                      <a16:colId xmlns:a16="http://schemas.microsoft.com/office/drawing/2014/main" val="3588231161"/>
                    </a:ext>
                  </a:extLst>
                </a:gridCol>
              </a:tblGrid>
              <a:tr h="3148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strchr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在给定字符串中搜索给定字符第一次出现的地址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 *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strchr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(char* string1, char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0599"/>
                  </a:ext>
                </a:extLst>
              </a:tr>
              <a:tr h="314804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在字符串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中搜索字符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并返回指向字符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的指针，失败返回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NULL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38717"/>
                  </a:ext>
                </a:extLst>
              </a:tr>
              <a:tr h="5437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[100] = “The</a:t>
                      </a:r>
                      <a:r>
                        <a:rPr lang="en-US" altLang="zh-CN" sz="1600" baseline="0" dirty="0"/>
                        <a:t> Dog Barked at the Cat</a:t>
                      </a:r>
                      <a:r>
                        <a:rPr lang="en-US" altLang="zh-CN" sz="1600" dirty="0"/>
                        <a:t>”, char </a:t>
                      </a:r>
                      <a:r>
                        <a:rPr lang="zh-CN" altLang="en-US" sz="1600" dirty="0"/>
                        <a:t>* </a:t>
                      </a:r>
                      <a:r>
                        <a:rPr lang="en-US" altLang="zh-CN" sz="1600" dirty="0"/>
                        <a:t>p = </a:t>
                      </a:r>
                      <a:r>
                        <a:rPr lang="en-US" altLang="zh-CN" sz="1600" dirty="0" err="1"/>
                        <a:t>strchr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, ‘B’)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后，指针</a:t>
                      </a:r>
                      <a:r>
                        <a:rPr lang="en-US" altLang="zh-CN" sz="1600" dirty="0"/>
                        <a:t>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得到字符</a:t>
                      </a:r>
                      <a:r>
                        <a:rPr lang="en-US" altLang="zh-CN" sz="1600" dirty="0"/>
                        <a:t>‘B’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的存储位置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064162"/>
                  </a:ext>
                </a:extLst>
              </a:tr>
              <a:tr h="314804">
                <a:tc>
                  <a:txBody>
                    <a:bodyPr/>
                    <a:lstStyle/>
                    <a:p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strcspn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在给定字符串中搜索指定字符第一次出现的位置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strcspn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(char* string1, char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152918"/>
                  </a:ext>
                </a:extLst>
              </a:tr>
              <a:tr h="314804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在字符串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中搜索字符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并返回第一次出现位置（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开始计数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，失败返回字符串长度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827524"/>
                  </a:ext>
                </a:extLst>
              </a:tr>
              <a:tr h="314804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[100] = “The</a:t>
                      </a:r>
                      <a:r>
                        <a:rPr lang="en-US" altLang="zh-CN" sz="1600" baseline="0" dirty="0"/>
                        <a:t> Dog Barked at the Cat</a:t>
                      </a:r>
                      <a:r>
                        <a:rPr lang="en-US" altLang="zh-CN" sz="1600" dirty="0"/>
                        <a:t>”, </a:t>
                      </a:r>
                      <a:r>
                        <a:rPr lang="en-US" altLang="zh-CN" sz="1600" dirty="0" err="1"/>
                        <a:t>int</a:t>
                      </a:r>
                      <a:r>
                        <a:rPr lang="en-US" altLang="zh-CN" sz="1600" dirty="0"/>
                        <a:t> d = </a:t>
                      </a:r>
                      <a:r>
                        <a:rPr lang="en-US" altLang="zh-CN" sz="1600" dirty="0" err="1"/>
                        <a:t>strcspn</a:t>
                      </a:r>
                      <a:r>
                        <a:rPr lang="en-US" altLang="zh-CN" sz="1600" dirty="0"/>
                        <a:t> (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, ‘a’)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d=9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504148"/>
                  </a:ext>
                </a:extLst>
              </a:tr>
              <a:tr h="3148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strrchr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在给定字符串中搜索指定字符最后一次出现的地址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</a:t>
                      </a:r>
                      <a:r>
                        <a:rPr lang="en-US" altLang="zh-CN" sz="1600" b="1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strrchr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(char* string1, char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67989"/>
                  </a:ext>
                </a:extLst>
              </a:tr>
              <a:tr h="314804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在字符串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中搜索字符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并返回最后一次出现位置的指针，失败返回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NULL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25592"/>
                  </a:ext>
                </a:extLst>
              </a:tr>
              <a:tr h="5437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[100] = “The</a:t>
                      </a:r>
                      <a:r>
                        <a:rPr lang="en-US" altLang="zh-CN" sz="1600" baseline="0" dirty="0"/>
                        <a:t> Dog Barked at the Cat</a:t>
                      </a:r>
                      <a:r>
                        <a:rPr lang="en-US" altLang="zh-CN" sz="1600" dirty="0"/>
                        <a:t>”, char * d = </a:t>
                      </a:r>
                      <a:r>
                        <a:rPr lang="en-US" altLang="zh-CN" sz="1600" dirty="0" err="1"/>
                        <a:t>strcrhr</a:t>
                      </a:r>
                      <a:r>
                        <a:rPr lang="en-US" altLang="zh-CN" sz="1600" dirty="0"/>
                        <a:t> (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, ‘a’)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得到最后一次出现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0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094778"/>
      </p:ext>
    </p:extLst>
  </p:cSld>
  <p:clrMapOvr>
    <a:masterClrMapping/>
  </p:clrMapOvr>
  <p:transition advTm="157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字符串库函数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90868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提供有关字符串的库函数文件名字为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string.h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5496" y="1700809"/>
          <a:ext cx="9066744" cy="51861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29840">
                  <a:extLst>
                    <a:ext uri="{9D8B030D-6E8A-4147-A177-3AD203B41FA5}">
                      <a16:colId xmlns:a16="http://schemas.microsoft.com/office/drawing/2014/main" val="2963491145"/>
                    </a:ext>
                  </a:extLst>
                </a:gridCol>
                <a:gridCol w="8136904">
                  <a:extLst>
                    <a:ext uri="{9D8B030D-6E8A-4147-A177-3AD203B41FA5}">
                      <a16:colId xmlns:a16="http://schemas.microsoft.com/office/drawing/2014/main" val="3588231161"/>
                    </a:ext>
                  </a:extLst>
                </a:gridCol>
              </a:tblGrid>
              <a:tr h="322279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strpbrk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两字符串中寻找首次共同出现的字符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 *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strpbrk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(char</a:t>
                      </a:r>
                      <a:r>
                        <a:rPr lang="en-US" altLang="zh-CN" sz="1600" b="1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*string1,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char</a:t>
                      </a:r>
                      <a:r>
                        <a:rPr lang="en-US" altLang="zh-CN" sz="1600" b="1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*string2)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834901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返回该字符在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中的地址，若找不到则返回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94073"/>
                  </a:ext>
                </a:extLst>
              </a:tr>
              <a:tr h="55666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str1[] = “University”, char str2[] = “</a:t>
                      </a:r>
                      <a:r>
                        <a:rPr lang="en-US" altLang="zh-CN" sz="1600" dirty="0" err="1"/>
                        <a:t>converse”,char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* </a:t>
                      </a:r>
                      <a:r>
                        <a:rPr lang="en-US" altLang="zh-CN" sz="1600" dirty="0"/>
                        <a:t>p = </a:t>
                      </a:r>
                      <a:r>
                        <a:rPr lang="en-US" altLang="zh-CN" sz="1600" dirty="0" err="1"/>
                        <a:t>strpbrk</a:t>
                      </a:r>
                      <a:r>
                        <a:rPr lang="en-US" altLang="zh-CN" sz="1600" dirty="0"/>
                        <a:t> (str1,str2) 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后，在指针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内得到首先出现共同字符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’v’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中的地址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24368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strstr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两字符串中寻找首次共同出现子字符串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 *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strstr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(char</a:t>
                      </a:r>
                      <a:r>
                        <a:rPr lang="en-US" altLang="zh-CN" sz="1600" b="1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*string1,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char</a:t>
                      </a:r>
                      <a:r>
                        <a:rPr lang="en-US" altLang="zh-CN" sz="1600" b="1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*string2)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0599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返回该子字符串在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中的地址，若找不到则返回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38717"/>
                  </a:ext>
                </a:extLst>
              </a:tr>
              <a:tr h="55666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str1[] = “University”, char str2[] = “</a:t>
                      </a:r>
                      <a:r>
                        <a:rPr lang="en-US" altLang="zh-CN" sz="1600" dirty="0" err="1"/>
                        <a:t>converse”,char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* </a:t>
                      </a:r>
                      <a:r>
                        <a:rPr lang="en-US" altLang="zh-CN" sz="1600" dirty="0"/>
                        <a:t>p = </a:t>
                      </a:r>
                      <a:r>
                        <a:rPr lang="en-US" altLang="zh-CN" sz="1600" dirty="0" err="1"/>
                        <a:t>strstr</a:t>
                      </a:r>
                      <a:r>
                        <a:rPr lang="en-US" altLang="zh-CN" sz="1600" dirty="0"/>
                        <a:t> (str1,str2) 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后，在指针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内得到首先出现共同子字符串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中的地址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064162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strlen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计算字符串长度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strlen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(char* string1)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152918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在字符串中字符的个数，串结束符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’ \0’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不计入内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827524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char 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[] = “Tsinghua”, </a:t>
                      </a:r>
                      <a:r>
                        <a:rPr lang="en-US" altLang="zh-CN" sz="1600" dirty="0" err="1"/>
                        <a:t>int</a:t>
                      </a:r>
                      <a:r>
                        <a:rPr lang="en-US" altLang="zh-CN" sz="1600" dirty="0"/>
                        <a:t> d = </a:t>
                      </a:r>
                      <a:r>
                        <a:rPr lang="en-US" altLang="zh-CN" sz="1600" dirty="0" err="1"/>
                        <a:t>strlen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str</a:t>
                      </a:r>
                      <a:r>
                        <a:rPr lang="en-US" altLang="zh-CN" sz="1600" dirty="0"/>
                        <a:t>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d=8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504148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strcmp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字符串比较大小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strcmp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(char* string1, char* string2)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67989"/>
                  </a:ext>
                </a:extLst>
              </a:tr>
              <a:tr h="322279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比较两字符串大小，返回值小于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，等于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，大于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分别表示</a:t>
                      </a:r>
                      <a:r>
                        <a:rPr lang="en-US" altLang="zh-CN" sz="1600" dirty="0"/>
                        <a:t>string1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小于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等于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大于</a:t>
                      </a:r>
                      <a:r>
                        <a:rPr lang="en-US" altLang="zh-CN" sz="1600" dirty="0"/>
                        <a:t>string2</a:t>
                      </a:r>
                    </a:p>
                    <a:p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两个字符串自左向右逐个字符相比（按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ASCII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值大小相比较），直到出现不同的字符或遇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'\0'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25592"/>
                  </a:ext>
                </a:extLst>
              </a:tr>
              <a:tr h="522668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int</a:t>
                      </a:r>
                      <a:r>
                        <a:rPr lang="en-US" altLang="zh-CN" sz="1600" dirty="0"/>
                        <a:t> k = </a:t>
                      </a:r>
                      <a:r>
                        <a:rPr lang="en-US" altLang="zh-CN" sz="1600" dirty="0" err="1"/>
                        <a:t>strcmp</a:t>
                      </a:r>
                      <a:r>
                        <a:rPr lang="en-US" altLang="zh-CN" sz="1600" dirty="0"/>
                        <a:t>(“Joe”, “Joseph”)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后，</a:t>
                      </a:r>
                      <a:r>
                        <a:rPr lang="en-US" altLang="zh-CN" sz="1600" dirty="0"/>
                        <a:t>k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得到值小于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0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02999"/>
      </p:ext>
    </p:extLst>
  </p:cSld>
  <p:clrMapOvr>
    <a:masterClrMapping/>
  </p:clrMapOvr>
  <p:transition advTm="157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303312" y="5223374"/>
            <a:ext cx="8640960" cy="156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应用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从互联网中使用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google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搜索包含关键词的网页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从蛋白质序列中寻找特定的氨基酸模式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串匹配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1187624" y="2636912"/>
            <a:ext cx="6694826" cy="1008112"/>
            <a:chOff x="541470" y="2924944"/>
            <a:chExt cx="6694826" cy="1008112"/>
          </a:xfrm>
        </p:grpSpPr>
        <p:sp>
          <p:nvSpPr>
            <p:cNvPr id="33" name="矩形 32"/>
            <p:cNvSpPr/>
            <p:nvPr/>
          </p:nvSpPr>
          <p:spPr bwMode="auto">
            <a:xfrm>
              <a:off x="541470" y="2924944"/>
              <a:ext cx="1222218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文本串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541470" y="3488473"/>
              <a:ext cx="1222218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模式串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2051720" y="2924944"/>
              <a:ext cx="5184576" cy="444583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“Now is the time for all people to come”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圆角矩形 46"/>
            <p:cNvSpPr/>
            <p:nvPr/>
          </p:nvSpPr>
          <p:spPr bwMode="auto">
            <a:xfrm>
              <a:off x="2051720" y="3488472"/>
              <a:ext cx="1656184" cy="444583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“people”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5004048" y="2946773"/>
              <a:ext cx="864096" cy="43204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sp>
        <p:nvSpPr>
          <p:cNvPr id="50" name="矩形 49"/>
          <p:cNvSpPr/>
          <p:nvPr/>
        </p:nvSpPr>
        <p:spPr bwMode="auto">
          <a:xfrm>
            <a:off x="780185" y="3730883"/>
            <a:ext cx="7993384" cy="1357709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串匹配：同一字符表的文本串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T(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长度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n)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和模式串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P(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长度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m)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，判断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中是否存在某一子串与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相同，若存在，则报告子串在</a:t>
            </a:r>
            <a:r>
              <a:rPr kumimoji="0" lang="en-US" altLang="zh-CN" sz="2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的起始位置</a:t>
            </a:r>
            <a:endParaRPr kumimoji="0" lang="en-US" altLang="zh-CN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TextBox 20"/>
          <p:cNvSpPr txBox="1">
            <a:spLocks noChangeArrowheads="1"/>
          </p:cNvSpPr>
          <p:nvPr/>
        </p:nvSpPr>
        <p:spPr bwMode="auto">
          <a:xfrm>
            <a:off x="331912" y="1124744"/>
            <a:ext cx="864096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文本模式匹配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UNIX Shell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grep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find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grep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&lt;pattern&gt; &lt;text&gt;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1822381" y="5193900"/>
            <a:ext cx="7137176" cy="52255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可拓展为查找出现次数，枚举所有位置等功能</a:t>
            </a:r>
            <a:endParaRPr kumimoji="0" lang="en-US" altLang="zh-CN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12320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4683471" y="3637706"/>
            <a:ext cx="3510013" cy="454510"/>
            <a:chOff x="149928" y="3861048"/>
            <a:chExt cx="3510013" cy="454510"/>
          </a:xfrm>
        </p:grpSpPr>
        <p:sp>
          <p:nvSpPr>
            <p:cNvPr id="120" name="矩形 119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179744" y="3637706"/>
            <a:ext cx="3510013" cy="454510"/>
            <a:chOff x="149928" y="3861048"/>
            <a:chExt cx="3510013" cy="454510"/>
          </a:xfrm>
        </p:grpSpPr>
        <p:sp>
          <p:nvSpPr>
            <p:cNvPr id="112" name="矩形 111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676017" y="3637706"/>
            <a:ext cx="3510013" cy="454510"/>
            <a:chOff x="149928" y="3861048"/>
            <a:chExt cx="3510013" cy="454510"/>
          </a:xfrm>
        </p:grpSpPr>
        <p:sp>
          <p:nvSpPr>
            <p:cNvPr id="104" name="矩形 103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172290" y="3637706"/>
            <a:ext cx="3510013" cy="454510"/>
            <a:chOff x="149928" y="3861048"/>
            <a:chExt cx="3510013" cy="454510"/>
          </a:xfrm>
        </p:grpSpPr>
        <p:sp>
          <p:nvSpPr>
            <p:cNvPr id="96" name="矩形 95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668563" y="3637706"/>
            <a:ext cx="3510013" cy="454510"/>
            <a:chOff x="149928" y="3861048"/>
            <a:chExt cx="3510013" cy="454510"/>
          </a:xfrm>
        </p:grpSpPr>
        <p:sp>
          <p:nvSpPr>
            <p:cNvPr id="88" name="矩形 87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164836" y="3637706"/>
            <a:ext cx="3510013" cy="454510"/>
            <a:chOff x="149928" y="3861048"/>
            <a:chExt cx="3510013" cy="454510"/>
          </a:xfrm>
        </p:grpSpPr>
        <p:sp>
          <p:nvSpPr>
            <p:cNvPr id="80" name="矩形 79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661109" y="3637706"/>
            <a:ext cx="3510013" cy="454510"/>
            <a:chOff x="149928" y="3861048"/>
            <a:chExt cx="3510013" cy="454510"/>
          </a:xfrm>
        </p:grpSpPr>
        <p:sp>
          <p:nvSpPr>
            <p:cNvPr id="72" name="矩形 71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157382" y="3637706"/>
            <a:ext cx="3510013" cy="454510"/>
            <a:chOff x="149928" y="3861048"/>
            <a:chExt cx="3510013" cy="454510"/>
          </a:xfrm>
        </p:grpSpPr>
        <p:sp>
          <p:nvSpPr>
            <p:cNvPr id="64" name="矩形 63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53655" y="3637706"/>
            <a:ext cx="3510013" cy="454510"/>
            <a:chOff x="149928" y="3861048"/>
            <a:chExt cx="3510013" cy="454510"/>
          </a:xfrm>
        </p:grpSpPr>
        <p:sp>
          <p:nvSpPr>
            <p:cNvPr id="56" name="矩形 55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9928" y="3637706"/>
            <a:ext cx="3510013" cy="454510"/>
            <a:chOff x="149928" y="3861048"/>
            <a:chExt cx="3510013" cy="454510"/>
          </a:xfrm>
        </p:grpSpPr>
        <p:sp>
          <p:nvSpPr>
            <p:cNvPr id="40" name="矩形 39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957706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蛮力串匹配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：暴力匹配方法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(Brute Force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固定文本串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，移动模式串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自左向右，以字符为单位，依次移动模式串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蛮力匹配（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B-F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法）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3078887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3068960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268325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2636912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2683253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2683253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2636912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3068960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3068960"/>
            <a:ext cx="432000" cy="42473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2673326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2673326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5187199" y="3637706"/>
            <a:ext cx="3510013" cy="454510"/>
            <a:chOff x="149928" y="3861048"/>
            <a:chExt cx="3510013" cy="454510"/>
          </a:xfrm>
        </p:grpSpPr>
        <p:sp>
          <p:nvSpPr>
            <p:cNvPr id="128" name="矩形 127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5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/>
          <p:cNvSpPr/>
          <p:nvPr/>
        </p:nvSpPr>
        <p:spPr bwMode="auto">
          <a:xfrm>
            <a:off x="5237029" y="5940497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5741920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246811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751702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56593" y="593263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7761484" y="593263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683471" y="5940497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4733302" y="549180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238193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5743084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6247975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6752866" y="548393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7257757" y="548393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4179744" y="549180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229575" y="504310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4734466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5239357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5744248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249139" y="50352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6754030" y="50352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676017" y="504310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3725848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4230739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735630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5240521" y="459440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745412" y="458654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6250303" y="458654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172290" y="4594409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3222121" y="4145713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3727012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231903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36794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5241685" y="413785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5746576" y="413785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2668563" y="4145713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2718394" y="3697017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3223285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3728176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233067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4737958" y="36891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242849" y="36891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2164836" y="3697017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2214667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2719558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224449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729340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234231" y="324045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39122" y="3240458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661109" y="324832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710940" y="279962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2215831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2720722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225613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730504" y="279176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35395" y="279176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1157382" y="279962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07213" y="235092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712104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216995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21886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26777" y="234306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731668" y="234306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53655" y="2350929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03486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08377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13268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18159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723050" y="1894370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227941" y="1894370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149928" y="1902233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蛮力匹配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1412776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980728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1027069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1027069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980728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141277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141277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1017142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1017142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5740757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6245648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6750539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255430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7760321" y="63813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8265212" y="63813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5187199" y="638919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527082" y="1894230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5" name="乘号 134"/>
          <p:cNvSpPr/>
          <p:nvPr/>
        </p:nvSpPr>
        <p:spPr bwMode="auto">
          <a:xfrm>
            <a:off x="1468857" y="2332256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6" name="乘号 135"/>
          <p:cNvSpPr/>
          <p:nvPr/>
        </p:nvSpPr>
        <p:spPr bwMode="auto">
          <a:xfrm>
            <a:off x="1972584" y="2750392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7" name="乘号 136"/>
          <p:cNvSpPr/>
          <p:nvPr/>
        </p:nvSpPr>
        <p:spPr bwMode="auto">
          <a:xfrm>
            <a:off x="5040547" y="3229648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8" name="乘号 137"/>
          <p:cNvSpPr/>
          <p:nvPr/>
        </p:nvSpPr>
        <p:spPr bwMode="auto">
          <a:xfrm>
            <a:off x="2980038" y="3692297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9" name="乘号 138"/>
          <p:cNvSpPr/>
          <p:nvPr/>
        </p:nvSpPr>
        <p:spPr bwMode="auto">
          <a:xfrm>
            <a:off x="3493549" y="4127040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0" name="乘号 139"/>
          <p:cNvSpPr/>
          <p:nvPr/>
        </p:nvSpPr>
        <p:spPr bwMode="auto">
          <a:xfrm>
            <a:off x="5502534" y="4587803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1" name="乘号 140"/>
          <p:cNvSpPr/>
          <p:nvPr/>
        </p:nvSpPr>
        <p:spPr bwMode="auto">
          <a:xfrm>
            <a:off x="4487255" y="5030252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2" name="乘号 141"/>
          <p:cNvSpPr/>
          <p:nvPr/>
        </p:nvSpPr>
        <p:spPr bwMode="auto">
          <a:xfrm>
            <a:off x="4994946" y="5483321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3" name="乘号 142"/>
          <p:cNvSpPr/>
          <p:nvPr/>
        </p:nvSpPr>
        <p:spPr bwMode="auto">
          <a:xfrm>
            <a:off x="5485594" y="5940495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564327"/>
      </p:ext>
    </p:extLst>
  </p:cSld>
  <p:clrMapOvr>
    <a:masterClrMapping/>
  </p:clrMapOvr>
  <p:transition advTm="157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直接箭头连接符 147"/>
          <p:cNvCxnSpPr>
            <a:endCxn id="72" idx="2"/>
          </p:cNvCxnSpPr>
          <p:nvPr/>
        </p:nvCxnSpPr>
        <p:spPr bwMode="auto">
          <a:xfrm flipH="1">
            <a:off x="2430667" y="2409521"/>
            <a:ext cx="4129" cy="103230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sp>
        <p:nvSpPr>
          <p:cNvPr id="72" name="矩形 71"/>
          <p:cNvSpPr/>
          <p:nvPr/>
        </p:nvSpPr>
        <p:spPr bwMode="auto">
          <a:xfrm>
            <a:off x="2214667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2719558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224449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729340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234231" y="309755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39122" y="309755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79059" y="3072292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蛮力匹配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2350645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1918597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1964938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1964938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1918597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235064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235064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1955011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1955011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86409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实现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：标记文本串首对齐坐标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4" name="矩形 143"/>
          <p:cNvSpPr/>
          <p:nvPr/>
        </p:nvSpPr>
        <p:spPr bwMode="auto">
          <a:xfrm>
            <a:off x="2283921" y="1556792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3592749" y="1556792"/>
            <a:ext cx="76322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i+j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箭头连接符 47"/>
          <p:cNvCxnSpPr>
            <a:stCxn id="14" idx="2"/>
            <a:endCxn id="75" idx="0"/>
          </p:cNvCxnSpPr>
          <p:nvPr/>
        </p:nvCxnSpPr>
        <p:spPr bwMode="auto">
          <a:xfrm flipH="1">
            <a:off x="3945340" y="2720572"/>
            <a:ext cx="3492" cy="38484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46" name="矩形 145"/>
          <p:cNvSpPr/>
          <p:nvPr/>
        </p:nvSpPr>
        <p:spPr bwMode="auto">
          <a:xfrm>
            <a:off x="3729340" y="3361509"/>
            <a:ext cx="417362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4558" y="3918585"/>
            <a:ext cx="90859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match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文本串长度、与模式串首字符的对齐位置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j;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模式串长度、当前接受比对字符的位置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 n - m + 1;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++ ) {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文本串的首个对齐比较坐标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 j = 0; j &lt; m;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j++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模式串中对应的字符逐个比对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 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 j] !=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break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若失配，模式串整体右移一个字符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j &gt;= m 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break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找到匹配子串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             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如何通过返回值，判断匹配结果？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4590044" y="3385242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552440" y="3081958"/>
            <a:ext cx="3268032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为局部坐标</a:t>
            </a:r>
          </a:p>
        </p:txBody>
      </p:sp>
      <p:sp>
        <p:nvSpPr>
          <p:cNvPr id="151" name="矩形 150"/>
          <p:cNvSpPr/>
          <p:nvPr/>
        </p:nvSpPr>
        <p:spPr bwMode="auto">
          <a:xfrm>
            <a:off x="5171122" y="6021288"/>
            <a:ext cx="3482103" cy="52255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&gt; n-m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则匹配失败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2200029" y="3361087"/>
            <a:ext cx="417362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089664" y="1601093"/>
            <a:ext cx="682136" cy="406067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4063733" y="5293988"/>
            <a:ext cx="913097" cy="406067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78657" y="5625857"/>
            <a:ext cx="1083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某趟失配跳出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75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2573921" y="5581192"/>
            <a:ext cx="913097" cy="406067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09502" y="5959401"/>
            <a:ext cx="1083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成功匹配跳出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75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22600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54" grpId="0" animBg="1"/>
      <p:bldP spid="4" grpId="0"/>
      <p:bldP spid="56" grpId="0" animBg="1"/>
      <p:bldP spid="5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 bwMode="auto">
          <a:xfrm>
            <a:off x="2214667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2719558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224449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729340" y="31054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234231" y="309755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39122" y="309755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79512" y="303310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蛮力匹配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2350645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1918597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1964938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1964938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1918597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235064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235064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1955011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1955011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86409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实现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：标记文本串当前比较坐标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4" name="矩形 143"/>
          <p:cNvSpPr/>
          <p:nvPr/>
        </p:nvSpPr>
        <p:spPr bwMode="auto">
          <a:xfrm>
            <a:off x="2156097" y="1618094"/>
            <a:ext cx="62852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-j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3589580" y="1651580"/>
            <a:ext cx="76322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箭头连接符 47"/>
          <p:cNvCxnSpPr>
            <a:stCxn id="14" idx="2"/>
            <a:endCxn id="75" idx="0"/>
          </p:cNvCxnSpPr>
          <p:nvPr/>
        </p:nvCxnSpPr>
        <p:spPr bwMode="auto">
          <a:xfrm flipH="1">
            <a:off x="3945340" y="2720572"/>
            <a:ext cx="3492" cy="38484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46" name="矩形 145"/>
          <p:cNvSpPr/>
          <p:nvPr/>
        </p:nvSpPr>
        <p:spPr bwMode="auto">
          <a:xfrm>
            <a:off x="3729340" y="3361509"/>
            <a:ext cx="417362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4590044" y="3385242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3879046"/>
            <a:ext cx="9289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match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文本串长度、当前接受比对字符的位置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 = 0;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模式串长度、当前接受比对字符的位置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j &lt; m &amp;&amp;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 n )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自左向右逐个比对字符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==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)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若匹配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++;  j ++; }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则转到下一对字符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else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   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否则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         ; j = 0; }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文本串回退、模式串复位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j;      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如何通过返回值，判断匹配结果？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547664" y="6120000"/>
            <a:ext cx="176400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9" name="椭圆 48"/>
          <p:cNvSpPr/>
          <p:nvPr/>
        </p:nvSpPr>
        <p:spPr bwMode="auto">
          <a:xfrm>
            <a:off x="3601832" y="1654781"/>
            <a:ext cx="682136" cy="406067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475656" y="4726319"/>
            <a:ext cx="808265" cy="358865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2473" y="3189524"/>
            <a:ext cx="1709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j=m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，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i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&lt;n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匹配成功跳出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75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 flipV="1">
            <a:off x="1547664" y="3826668"/>
            <a:ext cx="381604" cy="89847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54" name="椭圆 53"/>
          <p:cNvSpPr/>
          <p:nvPr/>
        </p:nvSpPr>
        <p:spPr bwMode="auto">
          <a:xfrm>
            <a:off x="2639734" y="4719843"/>
            <a:ext cx="808265" cy="358865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55" name="直接箭头连接符 54"/>
          <p:cNvCxnSpPr/>
          <p:nvPr/>
        </p:nvCxnSpPr>
        <p:spPr bwMode="auto">
          <a:xfrm flipV="1">
            <a:off x="3093346" y="3879046"/>
            <a:ext cx="2198734" cy="83962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57" name="矩形 56"/>
          <p:cNvSpPr/>
          <p:nvPr/>
        </p:nvSpPr>
        <p:spPr>
          <a:xfrm>
            <a:off x="5243788" y="3457231"/>
            <a:ext cx="1173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i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=n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999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匹配失败跳出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75000"/>
                </a:srgbClr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716591" y="6416136"/>
            <a:ext cx="3021044" cy="38695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-j &gt; n-m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则匹配失败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2003751" y="5772366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– j + 1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93959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4" grpId="0" animBg="1"/>
      <p:bldP spid="57" grpId="0"/>
      <p:bldP spid="56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 bwMode="auto">
          <a:xfrm>
            <a:off x="179512" y="303310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蛮力匹配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236057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2350645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1964938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1918597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1964938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1964938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1918597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235064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235064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1955011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1955011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86409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实现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：标记文本串当前比较坐标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2788821" y="1651580"/>
            <a:ext cx="34301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2915816" y="2720572"/>
            <a:ext cx="3492" cy="38484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2627784" y="3097551"/>
            <a:ext cx="3184525" cy="763497"/>
            <a:chOff x="2142659" y="3097551"/>
            <a:chExt cx="3184525" cy="763497"/>
          </a:xfrm>
        </p:grpSpPr>
        <p:sp>
          <p:nvSpPr>
            <p:cNvPr id="72" name="矩形 71"/>
            <p:cNvSpPr/>
            <p:nvPr/>
          </p:nvSpPr>
          <p:spPr bwMode="auto">
            <a:xfrm>
              <a:off x="2214667" y="3105414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2719558" y="3105414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3224449" y="3105414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3729340" y="3105414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234231" y="309755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739122" y="3097551"/>
              <a:ext cx="432000" cy="336412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2142659" y="3416465"/>
              <a:ext cx="787814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 = 0</a:t>
              </a:r>
              <a:endParaRPr kumimoji="0" lang="zh-CN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4590044" y="3385242"/>
              <a:ext cx="73714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m-1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07504" y="3879046"/>
            <a:ext cx="9289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match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文本串长度、当前接受比对字符的位置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 = 0;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模式串长度、当前接受比对字符的位置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j &lt; m &amp;&amp;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 n )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自左向右逐个比对字符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==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)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若匹配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++;  j ++; }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则转到下一对字符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else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   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否则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– j + 1; j = 0; }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文本串回退、模式串复位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j;      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如何通过返回值，判断匹配结果？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34704" y="3011328"/>
            <a:ext cx="1416551" cy="2028672"/>
            <a:chOff x="834704" y="3011328"/>
            <a:chExt cx="1416551" cy="2028672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1547664" y="5040000"/>
              <a:ext cx="703591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6" name="线形标注 1 5"/>
            <p:cNvSpPr/>
            <p:nvPr/>
          </p:nvSpPr>
          <p:spPr bwMode="auto">
            <a:xfrm flipH="1">
              <a:off x="834704" y="3011328"/>
              <a:ext cx="1215293" cy="606587"/>
            </a:xfrm>
            <a:prstGeom prst="borderCallout1">
              <a:avLst>
                <a:gd name="adj1" fmla="val 105010"/>
                <a:gd name="adj2" fmla="val 42712"/>
                <a:gd name="adj3" fmla="val 323846"/>
                <a:gd name="adj4" fmla="val 5271"/>
              </a:avLst>
            </a:prstGeom>
            <a:solidFill>
              <a:srgbClr val="FFFFCC"/>
            </a:solidFill>
            <a:ln w="1905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j=m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匹配成功跳出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251253" y="5031001"/>
            <a:ext cx="2199173" cy="1639645"/>
            <a:chOff x="1032763" y="5040000"/>
            <a:chExt cx="2199173" cy="1639645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1547664" y="5040000"/>
              <a:ext cx="703591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5" name="线形标注 1 54"/>
            <p:cNvSpPr/>
            <p:nvPr/>
          </p:nvSpPr>
          <p:spPr bwMode="auto">
            <a:xfrm flipH="1">
              <a:off x="1032763" y="6246311"/>
              <a:ext cx="2199173" cy="433334"/>
            </a:xfrm>
            <a:prstGeom prst="borderCallout1">
              <a:avLst>
                <a:gd name="adj1" fmla="val -7048"/>
                <a:gd name="adj2" fmla="val 56264"/>
                <a:gd name="adj3" fmla="val -278799"/>
                <a:gd name="adj4" fmla="val 60167"/>
              </a:avLst>
            </a:prstGeom>
            <a:solidFill>
              <a:srgbClr val="FFFFCC"/>
            </a:solidFill>
            <a:ln w="1905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否则若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=n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失败跳出</a:t>
              </a:r>
            </a:p>
          </p:txBody>
        </p:sp>
      </p:grpSp>
      <p:sp>
        <p:nvSpPr>
          <p:cNvPr id="56" name="矩形 55"/>
          <p:cNvSpPr/>
          <p:nvPr/>
        </p:nvSpPr>
        <p:spPr bwMode="auto">
          <a:xfrm>
            <a:off x="5151356" y="6148087"/>
            <a:ext cx="3813132" cy="52255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-j &gt; n-m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则匹配失败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904357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0"/>
              <p:cNvSpPr txBox="1">
                <a:spLocks noChangeArrowheads="1"/>
              </p:cNvSpPr>
              <p:nvPr/>
            </p:nvSpPr>
            <p:spPr bwMode="auto">
              <a:xfrm>
                <a:off x="179512" y="1196752"/>
                <a:ext cx="8640960" cy="306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性能分析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最好情况：只经过一次匹配即找到，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O(m)</a:t>
                </a: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最坏情况：尝试所有的循环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每轮循环比对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m-1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次成功，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次失败，即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次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比对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n-m+1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次循环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因此，比对次数为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(n-m+1)=O(n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m)</a:t>
                </a:r>
              </a:p>
            </p:txBody>
          </p:sp>
        </mc:Choice>
        <mc:Fallback xmlns="">
          <p:sp>
            <p:nvSpPr>
              <p:cNvPr id="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96752"/>
                <a:ext cx="8640960" cy="3062377"/>
              </a:xfrm>
              <a:prstGeom prst="rect">
                <a:avLst/>
              </a:prstGeom>
              <a:blipFill>
                <a:blip r:embed="rId3"/>
                <a:stretch>
                  <a:fillRect l="-1199" t="-1988" b="-45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蛮力算法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748896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1253787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758678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263569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2768460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273351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778242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283133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788024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5292915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5797806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6302697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6807588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312479" y="515723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7817370" y="514730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8322266" y="5147305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TextBox 20"/>
          <p:cNvSpPr txBox="1">
            <a:spLocks noChangeArrowheads="1"/>
          </p:cNvSpPr>
          <p:nvPr/>
        </p:nvSpPr>
        <p:spPr bwMode="auto">
          <a:xfrm>
            <a:off x="179512" y="4549639"/>
            <a:ext cx="29523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最坏情况示例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79512" y="5722009"/>
            <a:ext cx="3510013" cy="454510"/>
            <a:chOff x="149928" y="3861048"/>
            <a:chExt cx="3510013" cy="454510"/>
          </a:xfrm>
        </p:grpSpPr>
        <p:sp>
          <p:nvSpPr>
            <p:cNvPr id="86" name="矩形 85"/>
            <p:cNvSpPr/>
            <p:nvPr/>
          </p:nvSpPr>
          <p:spPr bwMode="auto">
            <a:xfrm>
              <a:off x="703486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1208377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1713268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2218159" y="3870975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2723050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3227941" y="3861048"/>
              <a:ext cx="432000" cy="424730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149928" y="38709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3" name="矩形 92"/>
          <p:cNvSpPr/>
          <p:nvPr/>
        </p:nvSpPr>
        <p:spPr bwMode="auto">
          <a:xfrm>
            <a:off x="209096" y="5153263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600210"/>
      </p:ext>
    </p:extLst>
  </p:cSld>
  <p:clrMapOvr>
    <a:masterClrMapping/>
  </p:clrMapOvr>
  <p:transition advTm="157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/>
          <p:cNvSpPr/>
          <p:nvPr/>
        </p:nvSpPr>
        <p:spPr bwMode="auto">
          <a:xfrm>
            <a:off x="5237029" y="5940497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5741920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246811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751702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56593" y="593263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7761484" y="593263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355976" y="5940497"/>
            <a:ext cx="759495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4733302" y="549180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238193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5743084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6247975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6752866" y="548393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7257757" y="548393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995936" y="5491801"/>
            <a:ext cx="615808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229575" y="504310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4734466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5239357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5744248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249139" y="50352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6754030" y="50352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493549" y="5043105"/>
            <a:ext cx="614468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3725848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4230739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735630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5240521" y="459440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745412" y="458654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6250303" y="458654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2980038" y="4594409"/>
            <a:ext cx="624252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3222121" y="4145713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3727012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231903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36794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5241685" y="413785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5746576" y="413785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2267744" y="4145713"/>
            <a:ext cx="832819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2718394" y="3697017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3223285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3728176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233067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4737958" y="36891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242849" y="36891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907704" y="3697017"/>
            <a:ext cx="689132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2214667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2719558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224449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729340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234231" y="324045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39122" y="3240458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403648" y="3248321"/>
            <a:ext cx="689461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710940" y="279962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2215831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2720722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225613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730504" y="279176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35395" y="279176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971600" y="2799625"/>
            <a:ext cx="617782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07213" y="235092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712104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216995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21886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26777" y="234306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731668" y="234306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67543" y="2350929"/>
            <a:ext cx="618111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03486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08377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13268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18159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723050" y="1894370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227941" y="1894370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5496" y="1910023"/>
            <a:ext cx="597405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改进分析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1412776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980728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1027069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1027069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980728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141277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141277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1017142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1017142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5740757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6245648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6750539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255430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7760321" y="63813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8265212" y="63813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4788024" y="6389191"/>
            <a:ext cx="831175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527082" y="1894230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5" name="乘号 134"/>
          <p:cNvSpPr/>
          <p:nvPr/>
        </p:nvSpPr>
        <p:spPr bwMode="auto">
          <a:xfrm>
            <a:off x="1468857" y="2332256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6" name="乘号 135"/>
          <p:cNvSpPr/>
          <p:nvPr/>
        </p:nvSpPr>
        <p:spPr bwMode="auto">
          <a:xfrm>
            <a:off x="1972584" y="2750392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7" name="乘号 136"/>
          <p:cNvSpPr/>
          <p:nvPr/>
        </p:nvSpPr>
        <p:spPr bwMode="auto">
          <a:xfrm>
            <a:off x="5040547" y="3229648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8" name="乘号 137"/>
          <p:cNvSpPr/>
          <p:nvPr/>
        </p:nvSpPr>
        <p:spPr bwMode="auto">
          <a:xfrm>
            <a:off x="2980038" y="3692297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9" name="乘号 138"/>
          <p:cNvSpPr/>
          <p:nvPr/>
        </p:nvSpPr>
        <p:spPr bwMode="auto">
          <a:xfrm>
            <a:off x="3493549" y="4127040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0" name="乘号 139"/>
          <p:cNvSpPr/>
          <p:nvPr/>
        </p:nvSpPr>
        <p:spPr bwMode="auto">
          <a:xfrm>
            <a:off x="5502534" y="4587803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1" name="乘号 140"/>
          <p:cNvSpPr/>
          <p:nvPr/>
        </p:nvSpPr>
        <p:spPr bwMode="auto">
          <a:xfrm>
            <a:off x="4487255" y="5030252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2" name="乘号 141"/>
          <p:cNvSpPr/>
          <p:nvPr/>
        </p:nvSpPr>
        <p:spPr bwMode="auto">
          <a:xfrm>
            <a:off x="4994946" y="5483321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3" name="乘号 142"/>
          <p:cNvSpPr/>
          <p:nvPr/>
        </p:nvSpPr>
        <p:spPr bwMode="auto">
          <a:xfrm>
            <a:off x="5485594" y="5940495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604755" y="1817577"/>
            <a:ext cx="2560778" cy="479805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7" name="线形标注 1 126"/>
          <p:cNvSpPr/>
          <p:nvPr/>
        </p:nvSpPr>
        <p:spPr bwMode="auto">
          <a:xfrm flipH="1">
            <a:off x="6514567" y="2017662"/>
            <a:ext cx="2521928" cy="2448737"/>
          </a:xfrm>
          <a:prstGeom prst="borderCallout1">
            <a:avLst>
              <a:gd name="adj1" fmla="val 24968"/>
              <a:gd name="adj2" fmla="val 109674"/>
              <a:gd name="adj3" fmla="val 8061"/>
              <a:gd name="adj4" fmla="val 225873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存在的“半途而废”的匹配，模式串需重新开始，文本串匹配位置也需回退，带来极大的计算量</a:t>
            </a:r>
          </a:p>
        </p:txBody>
      </p:sp>
      <p:sp>
        <p:nvSpPr>
          <p:cNvPr id="144" name="线形标注 1 143"/>
          <p:cNvSpPr/>
          <p:nvPr/>
        </p:nvSpPr>
        <p:spPr bwMode="auto">
          <a:xfrm flipH="1">
            <a:off x="119419" y="4791319"/>
            <a:ext cx="2970420" cy="1877141"/>
          </a:xfrm>
          <a:prstGeom prst="borderCallout1">
            <a:avLst>
              <a:gd name="adj1" fmla="val -2987"/>
              <a:gd name="adj2" fmla="val 80262"/>
              <a:gd name="adj3" fmla="val -134236"/>
              <a:gd name="adj4" fmla="val 65005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如何利用这些已计算的匹配，“变弃为宝”，降低后续计算量？</a:t>
            </a:r>
          </a:p>
        </p:txBody>
      </p:sp>
    </p:spTree>
    <p:extLst>
      <p:ext uri="{BB962C8B-B14F-4D97-AF65-F5344CB8AC3E}">
        <p14:creationId xmlns:p14="http://schemas.microsoft.com/office/powerpoint/2010/main" val="312711091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7" grpId="0" animBg="1"/>
      <p:bldP spid="1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85698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关键码查找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树结构适用于在相对更小的内存中，实现对大规模数据的高效操作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大规模数据如下图组织于外存，对于活跃的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树，其根节点会常驻于内存；任一时刻通常只有另一节点常驻于内存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各节点内包含多个关键码，需经过多次内存比较，才能确定应该转入下一层哪个节点继续查找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67743" y="4149080"/>
            <a:ext cx="7558707" cy="2622842"/>
            <a:chOff x="683568" y="3716815"/>
            <a:chExt cx="7558707" cy="2622842"/>
          </a:xfrm>
        </p:grpSpPr>
        <p:sp>
          <p:nvSpPr>
            <p:cNvPr id="5" name="梯形 4"/>
            <p:cNvSpPr/>
            <p:nvPr/>
          </p:nvSpPr>
          <p:spPr bwMode="auto">
            <a:xfrm>
              <a:off x="683568" y="3716815"/>
              <a:ext cx="7558707" cy="2232248"/>
            </a:xfrm>
            <a:prstGeom prst="trapezoid">
              <a:avLst>
                <a:gd name="adj" fmla="val 131141"/>
              </a:avLst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3606425" y="3725983"/>
              <a:ext cx="1728192" cy="288032"/>
            </a:xfrm>
            <a:prstGeom prst="roundRect">
              <a:avLst/>
            </a:prstGeom>
            <a:solidFill>
              <a:schemeClr val="accent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4758553" y="3725983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" name="直接箭头连接符 6"/>
            <p:cNvCxnSpPr>
              <a:stCxn id="42" idx="1"/>
            </p:cNvCxnSpPr>
            <p:nvPr/>
          </p:nvCxnSpPr>
          <p:spPr bwMode="auto">
            <a:xfrm>
              <a:off x="3606425" y="3869999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4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0" name="圆角矩形 19"/>
            <p:cNvSpPr/>
            <p:nvPr/>
          </p:nvSpPr>
          <p:spPr bwMode="auto">
            <a:xfrm>
              <a:off x="4542529" y="4467670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54597" y="4467670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542529" y="4611686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4" name="圆角矩形 23"/>
            <p:cNvSpPr/>
            <p:nvPr/>
          </p:nvSpPr>
          <p:spPr bwMode="auto">
            <a:xfrm>
              <a:off x="3750441" y="5146746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4789420" y="5146746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3750441" y="5290762"/>
              <a:ext cx="1038979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7" name="圆角矩形 26"/>
            <p:cNvSpPr/>
            <p:nvPr/>
          </p:nvSpPr>
          <p:spPr bwMode="auto">
            <a:xfrm>
              <a:off x="4902569" y="5661031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54697" y="5671694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9" name="直接箭头连接符 28"/>
            <p:cNvCxnSpPr>
              <a:endCxn id="28" idx="1"/>
            </p:cNvCxnSpPr>
            <p:nvPr/>
          </p:nvCxnSpPr>
          <p:spPr bwMode="auto">
            <a:xfrm>
              <a:off x="4902569" y="5805047"/>
              <a:ext cx="1152128" cy="10663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14" name="任意多边形 13"/>
            <p:cNvSpPr/>
            <p:nvPr/>
          </p:nvSpPr>
          <p:spPr bwMode="auto">
            <a:xfrm>
              <a:off x="3985476" y="4003352"/>
              <a:ext cx="1579730" cy="597183"/>
            </a:xfrm>
            <a:custGeom>
              <a:avLst/>
              <a:gdLst>
                <a:gd name="connsiteX0" fmla="*/ 793181 w 1579730"/>
                <a:gd name="connsiteY0" fmla="*/ 0 h 621586"/>
                <a:gd name="connsiteX1" fmla="*/ 1558606 w 1579730"/>
                <a:gd name="connsiteY1" fmla="*/ 236305 h 621586"/>
                <a:gd name="connsiteX2" fmla="*/ 48304 w 1579730"/>
                <a:gd name="connsiteY2" fmla="*/ 369869 h 621586"/>
                <a:gd name="connsiteX3" fmla="*/ 520916 w 1579730"/>
                <a:gd name="connsiteY3" fmla="*/ 621586 h 6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730" h="621586">
                  <a:moveTo>
                    <a:pt x="793181" y="0"/>
                  </a:moveTo>
                  <a:cubicBezTo>
                    <a:pt x="1237966" y="87330"/>
                    <a:pt x="1682752" y="174660"/>
                    <a:pt x="1558606" y="236305"/>
                  </a:cubicBezTo>
                  <a:cubicBezTo>
                    <a:pt x="1434460" y="297950"/>
                    <a:pt x="221252" y="305656"/>
                    <a:pt x="48304" y="369869"/>
                  </a:cubicBezTo>
                  <a:cubicBezTo>
                    <a:pt x="-124644" y="434082"/>
                    <a:pt x="198136" y="527834"/>
                    <a:pt x="520916" y="621586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2843865" y="4756701"/>
              <a:ext cx="2884246" cy="539393"/>
            </a:xfrm>
            <a:custGeom>
              <a:avLst/>
              <a:gdLst>
                <a:gd name="connsiteX0" fmla="*/ 2381894 w 2884246"/>
                <a:gd name="connsiteY0" fmla="*/ 0 h 539393"/>
                <a:gd name="connsiteX1" fmla="*/ 2720941 w 2884246"/>
                <a:gd name="connsiteY1" fmla="*/ 200346 h 539393"/>
                <a:gd name="connsiteX2" fmla="*/ 90757 w 2884246"/>
                <a:gd name="connsiteY2" fmla="*/ 287677 h 539393"/>
                <a:gd name="connsiteX3" fmla="*/ 861319 w 2884246"/>
                <a:gd name="connsiteY3" fmla="*/ 539393 h 53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246" h="539393">
                  <a:moveTo>
                    <a:pt x="2381894" y="0"/>
                  </a:moveTo>
                  <a:cubicBezTo>
                    <a:pt x="2742345" y="76200"/>
                    <a:pt x="3102797" y="152400"/>
                    <a:pt x="2720941" y="200346"/>
                  </a:cubicBezTo>
                  <a:cubicBezTo>
                    <a:pt x="2339085" y="248292"/>
                    <a:pt x="400694" y="231169"/>
                    <a:pt x="90757" y="287677"/>
                  </a:cubicBezTo>
                  <a:cubicBezTo>
                    <a:pt x="-219180" y="344185"/>
                    <a:pt x="321069" y="441789"/>
                    <a:pt x="861319" y="539393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413636" y="5443017"/>
              <a:ext cx="788605" cy="349321"/>
            </a:xfrm>
            <a:custGeom>
              <a:avLst/>
              <a:gdLst>
                <a:gd name="connsiteX0" fmla="*/ 411255 w 788605"/>
                <a:gd name="connsiteY0" fmla="*/ 0 h 349321"/>
                <a:gd name="connsiteX1" fmla="*/ 775987 w 788605"/>
                <a:gd name="connsiteY1" fmla="*/ 77056 h 349321"/>
                <a:gd name="connsiteX2" fmla="*/ 5425 w 788605"/>
                <a:gd name="connsiteY2" fmla="*/ 215757 h 349321"/>
                <a:gd name="connsiteX3" fmla="*/ 493448 w 788605"/>
                <a:gd name="connsiteY3" fmla="*/ 349321 h 34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05" h="349321">
                  <a:moveTo>
                    <a:pt x="411255" y="0"/>
                  </a:moveTo>
                  <a:cubicBezTo>
                    <a:pt x="627440" y="20548"/>
                    <a:pt x="843625" y="41097"/>
                    <a:pt x="775987" y="77056"/>
                  </a:cubicBezTo>
                  <a:cubicBezTo>
                    <a:pt x="708349" y="113015"/>
                    <a:pt x="52515" y="170380"/>
                    <a:pt x="5425" y="215757"/>
                  </a:cubicBezTo>
                  <a:cubicBezTo>
                    <a:pt x="-41665" y="261134"/>
                    <a:pt x="225891" y="305227"/>
                    <a:pt x="493448" y="349321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 bwMode="auto">
            <a:xfrm>
              <a:off x="6090701" y="5959726"/>
              <a:ext cx="0" cy="20536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ot"/>
              <a:round/>
              <a:headEnd type="none"/>
              <a:tailEnd type="stealth" w="lg" len="lg"/>
            </a:ln>
            <a:effectLst/>
          </p:spPr>
        </p:cxnSp>
        <p:sp>
          <p:nvSpPr>
            <p:cNvPr id="45" name="圆角矩形 44"/>
            <p:cNvSpPr/>
            <p:nvPr/>
          </p:nvSpPr>
          <p:spPr bwMode="auto">
            <a:xfrm>
              <a:off x="5946685" y="6142463"/>
              <a:ext cx="288032" cy="6156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6022885" y="6214471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6022885" y="6286479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385187" y="4848134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找不大于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的最大关键码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58558"/>
      </p:ext>
    </p:extLst>
  </p:cSld>
  <p:clrMapOvr>
    <a:masterClrMapping/>
  </p:clrMapOvr>
  <p:transition advTm="157"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改进分析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84598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89489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94380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99271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804162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09053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13944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318835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823726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28617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833508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338399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43290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348181" y="145829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63313" y="1448370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845873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367989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90105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365033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87149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409265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907306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429422" y="1062663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948581" y="1040201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82453" y="1062663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96586" y="1062663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057943" y="1040201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853072" y="1448370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357968" y="1448370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97016" y="1052736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211149" y="1052736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84598" y="221901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89489" y="221901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94380" y="221901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99271" y="221901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804162" y="221115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309053" y="2211156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-124719" y="2219020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608194" y="2211016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4767" y="2924944"/>
            <a:ext cx="3510013" cy="389482"/>
            <a:chOff x="653655" y="2332256"/>
            <a:chExt cx="3510013" cy="389482"/>
          </a:xfrm>
        </p:grpSpPr>
        <p:sp>
          <p:nvSpPr>
            <p:cNvPr id="56" name="矩形 55"/>
            <p:cNvSpPr/>
            <p:nvPr/>
          </p:nvSpPr>
          <p:spPr bwMode="auto">
            <a:xfrm>
              <a:off x="1207213" y="2350929"/>
              <a:ext cx="432000" cy="336412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1712104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2216995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2721886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3226777" y="2343066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731668" y="2343066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653655" y="2350929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乘号 134"/>
            <p:cNvSpPr/>
            <p:nvPr/>
          </p:nvSpPr>
          <p:spPr bwMode="auto">
            <a:xfrm>
              <a:off x="1468857" y="2332256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38494" y="3789040"/>
            <a:ext cx="3510013" cy="401370"/>
            <a:chOff x="1157382" y="2750392"/>
            <a:chExt cx="3510013" cy="401370"/>
          </a:xfrm>
        </p:grpSpPr>
        <p:sp>
          <p:nvSpPr>
            <p:cNvPr id="64" name="矩形 63"/>
            <p:cNvSpPr/>
            <p:nvPr/>
          </p:nvSpPr>
          <p:spPr bwMode="auto">
            <a:xfrm>
              <a:off x="1710940" y="2799625"/>
              <a:ext cx="432000" cy="336412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2215831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2720722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3225613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3730504" y="2791762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4235395" y="2791762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1157382" y="2799625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乘号 135"/>
            <p:cNvSpPr/>
            <p:nvPr/>
          </p:nvSpPr>
          <p:spPr bwMode="auto">
            <a:xfrm>
              <a:off x="1972584" y="2750392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42221" y="4653136"/>
            <a:ext cx="3744373" cy="389482"/>
            <a:chOff x="1661109" y="3229648"/>
            <a:chExt cx="3744373" cy="389482"/>
          </a:xfrm>
        </p:grpSpPr>
        <p:sp>
          <p:nvSpPr>
            <p:cNvPr id="72" name="矩形 71"/>
            <p:cNvSpPr/>
            <p:nvPr/>
          </p:nvSpPr>
          <p:spPr bwMode="auto">
            <a:xfrm>
              <a:off x="2214667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2719558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3224449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3729340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234231" y="3240458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739122" y="3240458"/>
              <a:ext cx="432000" cy="336412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661109" y="3248321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乘号 136"/>
            <p:cNvSpPr/>
            <p:nvPr/>
          </p:nvSpPr>
          <p:spPr bwMode="auto">
            <a:xfrm>
              <a:off x="5040547" y="3229648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sp>
        <p:nvSpPr>
          <p:cNvPr id="3" name="椭圆 2"/>
          <p:cNvSpPr/>
          <p:nvPr/>
        </p:nvSpPr>
        <p:spPr bwMode="auto">
          <a:xfrm>
            <a:off x="693536" y="2135021"/>
            <a:ext cx="2560778" cy="479805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7" name="线形标注 1 126"/>
          <p:cNvSpPr/>
          <p:nvPr/>
        </p:nvSpPr>
        <p:spPr bwMode="auto">
          <a:xfrm flipH="1">
            <a:off x="4714765" y="2053555"/>
            <a:ext cx="4136719" cy="1615843"/>
          </a:xfrm>
          <a:prstGeom prst="borderCallout1">
            <a:avLst>
              <a:gd name="adj1" fmla="val 48753"/>
              <a:gd name="adj2" fmla="val 100755"/>
              <a:gd name="adj3" fmla="val 25882"/>
              <a:gd name="adj4" fmla="val 136921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事实上，第一趟比对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虽然失败，但发现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P[0,4]=T[0,4]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，即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蕴含了比对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所需要的部分信息！</a:t>
            </a:r>
          </a:p>
        </p:txBody>
      </p:sp>
      <p:sp>
        <p:nvSpPr>
          <p:cNvPr id="144" name="线形标注 1 143"/>
          <p:cNvSpPr/>
          <p:nvPr/>
        </p:nvSpPr>
        <p:spPr bwMode="auto">
          <a:xfrm flipH="1">
            <a:off x="229513" y="5635245"/>
            <a:ext cx="3148209" cy="911830"/>
          </a:xfrm>
          <a:prstGeom prst="borderCallout1">
            <a:avLst>
              <a:gd name="adj1" fmla="val -5171"/>
              <a:gd name="adj2" fmla="val 97092"/>
              <a:gd name="adj3" fmla="val -248468"/>
              <a:gd name="adj4" fmla="val 60191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第二趟比对可视为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P[0]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P[1]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间的比对</a:t>
            </a:r>
          </a:p>
        </p:txBody>
      </p:sp>
      <p:sp>
        <p:nvSpPr>
          <p:cNvPr id="145" name="线形标注 1 144"/>
          <p:cNvSpPr/>
          <p:nvPr/>
        </p:nvSpPr>
        <p:spPr bwMode="auto">
          <a:xfrm flipH="1">
            <a:off x="5737872" y="3981208"/>
            <a:ext cx="3098099" cy="911830"/>
          </a:xfrm>
          <a:prstGeom prst="borderCallout1">
            <a:avLst>
              <a:gd name="adj1" fmla="val 45414"/>
              <a:gd name="adj2" fmla="val 101226"/>
              <a:gd name="adj3" fmla="val 18655"/>
              <a:gd name="adj4" fmla="val 213468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第三趟比对可视为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P[0]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P[2]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间的比对</a:t>
            </a:r>
          </a:p>
        </p:txBody>
      </p:sp>
      <p:sp>
        <p:nvSpPr>
          <p:cNvPr id="146" name="椭圆 145"/>
          <p:cNvSpPr/>
          <p:nvPr/>
        </p:nvSpPr>
        <p:spPr bwMode="auto">
          <a:xfrm>
            <a:off x="2148913" y="4587059"/>
            <a:ext cx="1221936" cy="479805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7" name="线形标注 1 146"/>
          <p:cNvSpPr/>
          <p:nvPr/>
        </p:nvSpPr>
        <p:spPr bwMode="auto">
          <a:xfrm flipH="1">
            <a:off x="3722048" y="5169233"/>
            <a:ext cx="5113923" cy="1546149"/>
          </a:xfrm>
          <a:prstGeom prst="borderCallout1">
            <a:avLst>
              <a:gd name="adj1" fmla="val 17031"/>
              <a:gd name="adj2" fmla="val 100755"/>
              <a:gd name="adj3" fmla="val -2108"/>
              <a:gd name="adj4" fmla="val 110496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第四趟比对的前两次比较，可视为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P[0]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P[3]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间，以及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P[1]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P[4]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间的比较，而第三次比对不再是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内部元素的比对，因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P[5]!=T[5]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09096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44" grpId="0" animBg="1"/>
      <p:bldP spid="145" grpId="0" animBg="1"/>
      <p:bldP spid="14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直接箭头连接符 96"/>
          <p:cNvCxnSpPr/>
          <p:nvPr/>
        </p:nvCxnSpPr>
        <p:spPr bwMode="auto">
          <a:xfrm flipH="1">
            <a:off x="3529945" y="2151054"/>
            <a:ext cx="3492" cy="405402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 flipH="1">
            <a:off x="3003168" y="2156238"/>
            <a:ext cx="3492" cy="405402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sp>
        <p:nvSpPr>
          <p:cNvPr id="96" name="矩形 95"/>
          <p:cNvSpPr/>
          <p:nvPr/>
        </p:nvSpPr>
        <p:spPr bwMode="auto">
          <a:xfrm>
            <a:off x="2787168" y="6239471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11" idx="2"/>
            <a:endCxn id="72" idx="2"/>
          </p:cNvCxnSpPr>
          <p:nvPr/>
        </p:nvCxnSpPr>
        <p:spPr bwMode="auto">
          <a:xfrm flipH="1">
            <a:off x="2511779" y="2151054"/>
            <a:ext cx="3492" cy="405402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cxnSp>
        <p:nvCxnSpPr>
          <p:cNvPr id="80" name="直接箭头连接符 79"/>
          <p:cNvCxnSpPr>
            <a:stCxn id="10" idx="2"/>
            <a:endCxn id="64" idx="2"/>
          </p:cNvCxnSpPr>
          <p:nvPr/>
        </p:nvCxnSpPr>
        <p:spPr bwMode="auto">
          <a:xfrm flipH="1">
            <a:off x="2008052" y="2151054"/>
            <a:ext cx="2328" cy="30044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cxnSp>
        <p:nvCxnSpPr>
          <p:cNvPr id="79" name="直接箭头连接符 78"/>
          <p:cNvCxnSpPr>
            <a:stCxn id="9" idx="2"/>
            <a:endCxn id="56" idx="2"/>
          </p:cNvCxnSpPr>
          <p:nvPr/>
        </p:nvCxnSpPr>
        <p:spPr bwMode="auto">
          <a:xfrm flipH="1">
            <a:off x="1504325" y="2151054"/>
            <a:ext cx="1164" cy="200835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改进分析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84598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89489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94380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99271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804162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09053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13944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318835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823726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28617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833508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338399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43290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348181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63313" y="1781127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845873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367989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90105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365033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87149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409265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907306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429422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930562" y="135761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82453" y="1395420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96586" y="1395420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044206" y="135927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853072" y="178112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357968" y="178112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97016" y="1385493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211149" y="1385493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84598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89489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94380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99271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804162" y="279635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309053" y="279635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-124719" y="2804215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608194" y="2796211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4767" y="3804323"/>
            <a:ext cx="3510013" cy="389482"/>
            <a:chOff x="653655" y="2332256"/>
            <a:chExt cx="3510013" cy="389482"/>
          </a:xfrm>
        </p:grpSpPr>
        <p:sp>
          <p:nvSpPr>
            <p:cNvPr id="56" name="矩形 55"/>
            <p:cNvSpPr/>
            <p:nvPr/>
          </p:nvSpPr>
          <p:spPr bwMode="auto">
            <a:xfrm>
              <a:off x="1207213" y="2350929"/>
              <a:ext cx="432000" cy="33641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1712104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2216995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2721886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3226777" y="2343066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731668" y="2343066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653655" y="2350929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乘号 134"/>
            <p:cNvSpPr/>
            <p:nvPr/>
          </p:nvSpPr>
          <p:spPr bwMode="auto">
            <a:xfrm>
              <a:off x="1468857" y="2332256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38494" y="4769869"/>
            <a:ext cx="3510013" cy="401370"/>
            <a:chOff x="1157382" y="2750392"/>
            <a:chExt cx="3510013" cy="401370"/>
          </a:xfrm>
        </p:grpSpPr>
        <p:sp>
          <p:nvSpPr>
            <p:cNvPr id="64" name="矩形 63"/>
            <p:cNvSpPr/>
            <p:nvPr/>
          </p:nvSpPr>
          <p:spPr bwMode="auto">
            <a:xfrm>
              <a:off x="1710940" y="2799625"/>
              <a:ext cx="432000" cy="33641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2215831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2720722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3225613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3730504" y="2791762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4235395" y="2791762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1157382" y="2799625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乘号 135"/>
            <p:cNvSpPr/>
            <p:nvPr/>
          </p:nvSpPr>
          <p:spPr bwMode="auto">
            <a:xfrm>
              <a:off x="1972584" y="2750392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42221" y="5849989"/>
            <a:ext cx="3744373" cy="389482"/>
            <a:chOff x="1661109" y="3229648"/>
            <a:chExt cx="3744373" cy="389482"/>
          </a:xfrm>
        </p:grpSpPr>
        <p:sp>
          <p:nvSpPr>
            <p:cNvPr id="72" name="矩形 71"/>
            <p:cNvSpPr/>
            <p:nvPr/>
          </p:nvSpPr>
          <p:spPr bwMode="auto">
            <a:xfrm>
              <a:off x="2214667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2719558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3224449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3729340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234231" y="3240458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739122" y="3240458"/>
              <a:ext cx="432000" cy="336412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661109" y="3248321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乘号 136"/>
            <p:cNvSpPr/>
            <p:nvPr/>
          </p:nvSpPr>
          <p:spPr bwMode="auto">
            <a:xfrm>
              <a:off x="5040547" y="3229648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sp>
        <p:nvSpPr>
          <p:cNvPr id="92" name="矩形 91"/>
          <p:cNvSpPr/>
          <p:nvPr/>
        </p:nvSpPr>
        <p:spPr bwMode="auto">
          <a:xfrm>
            <a:off x="1280142" y="4169454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1777154" y="5152288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2295779" y="6239471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3302073" y="6239471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754563" y="2348880"/>
            <a:ext cx="4209925" cy="222693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可否通过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自身元素的预计算回避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A,B,C,D 4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次比对（其中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为比对错误，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C,D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为比对正确），而直接进行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的比对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</a:p>
        </p:txBody>
      </p:sp>
      <p:sp>
        <p:nvSpPr>
          <p:cNvPr id="100" name="矩形 99"/>
          <p:cNvSpPr/>
          <p:nvPr/>
        </p:nvSpPr>
        <p:spPr bwMode="auto">
          <a:xfrm>
            <a:off x="3347864" y="1040201"/>
            <a:ext cx="34301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下箭头 83"/>
          <p:cNvSpPr/>
          <p:nvPr/>
        </p:nvSpPr>
        <p:spPr bwMode="auto">
          <a:xfrm>
            <a:off x="6682453" y="4670325"/>
            <a:ext cx="1059146" cy="361718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5657615" y="5126003"/>
            <a:ext cx="3199723" cy="132733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如可以则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蛮力算法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 </a:t>
            </a:r>
            <a:r>
              <a:rPr kumimoji="0" lang="en-US" altLang="zh-CN" sz="27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不需要回退</a:t>
            </a:r>
            <a:endParaRPr kumimoji="0" lang="en-US" altLang="zh-CN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（此例中保持 </a:t>
            </a:r>
            <a:r>
              <a:rPr kumimoji="0" lang="en-US" altLang="zh-CN" sz="27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=5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3" name="椭圆 82"/>
          <p:cNvSpPr/>
          <p:nvPr/>
        </p:nvSpPr>
        <p:spPr bwMode="auto">
          <a:xfrm>
            <a:off x="649270" y="2720366"/>
            <a:ext cx="2560778" cy="479805"/>
          </a:xfrm>
          <a:prstGeom prst="ellipse">
            <a:avLst/>
          </a:prstGeom>
          <a:noFill/>
          <a:ln w="444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85" name="线形标注 1 84"/>
          <p:cNvSpPr/>
          <p:nvPr/>
        </p:nvSpPr>
        <p:spPr bwMode="auto">
          <a:xfrm flipH="1">
            <a:off x="119419" y="4791319"/>
            <a:ext cx="1430550" cy="1877141"/>
          </a:xfrm>
          <a:prstGeom prst="borderCallout1">
            <a:avLst>
              <a:gd name="adj1" fmla="val -2987"/>
              <a:gd name="adj2" fmla="val 80262"/>
              <a:gd name="adj3" fmla="val -83088"/>
              <a:gd name="adj4" fmla="val 67570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若在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失配，则可利用的信息为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P[0,j)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9041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直接箭头连接符 96"/>
          <p:cNvCxnSpPr/>
          <p:nvPr/>
        </p:nvCxnSpPr>
        <p:spPr bwMode="auto">
          <a:xfrm flipH="1">
            <a:off x="3529945" y="2151054"/>
            <a:ext cx="3492" cy="405402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 flipH="1">
            <a:off x="3003168" y="2156238"/>
            <a:ext cx="3492" cy="405402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sp>
        <p:nvSpPr>
          <p:cNvPr id="96" name="矩形 95"/>
          <p:cNvSpPr/>
          <p:nvPr/>
        </p:nvSpPr>
        <p:spPr bwMode="auto">
          <a:xfrm>
            <a:off x="2787168" y="6239471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11" idx="2"/>
            <a:endCxn id="72" idx="2"/>
          </p:cNvCxnSpPr>
          <p:nvPr/>
        </p:nvCxnSpPr>
        <p:spPr bwMode="auto">
          <a:xfrm flipH="1">
            <a:off x="2511779" y="2151054"/>
            <a:ext cx="3492" cy="405402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cxnSp>
        <p:nvCxnSpPr>
          <p:cNvPr id="80" name="直接箭头连接符 79"/>
          <p:cNvCxnSpPr>
            <a:stCxn id="10" idx="2"/>
            <a:endCxn id="64" idx="2"/>
          </p:cNvCxnSpPr>
          <p:nvPr/>
        </p:nvCxnSpPr>
        <p:spPr bwMode="auto">
          <a:xfrm flipH="1">
            <a:off x="2008052" y="2151054"/>
            <a:ext cx="2328" cy="30044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cxnSp>
        <p:nvCxnSpPr>
          <p:cNvPr id="79" name="直接箭头连接符 78"/>
          <p:cNvCxnSpPr>
            <a:stCxn id="9" idx="2"/>
            <a:endCxn id="56" idx="2"/>
          </p:cNvCxnSpPr>
          <p:nvPr/>
        </p:nvCxnSpPr>
        <p:spPr bwMode="auto">
          <a:xfrm flipH="1">
            <a:off x="1504325" y="2151054"/>
            <a:ext cx="1164" cy="200835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ash"/>
            <a:round/>
            <a:headEnd type="none" w="lg" len="lg"/>
            <a:tailEnd type="none" w="lg" len="lg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改进分析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84598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89489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94380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99271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804162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09053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13944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318835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823726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28617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833508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338399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43290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348181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63313" y="1781127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845873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367989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90105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365033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87149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409265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907306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429422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930562" y="135761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82453" y="1395420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96586" y="1395420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044206" y="135927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853072" y="178112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357968" y="178112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97016" y="1385493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211149" y="1385493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84598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89489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94380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99271" y="280421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804162" y="279635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309053" y="279635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-124719" y="2804215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608194" y="2796211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4767" y="3804323"/>
            <a:ext cx="3510013" cy="389482"/>
            <a:chOff x="653655" y="2332256"/>
            <a:chExt cx="3510013" cy="389482"/>
          </a:xfrm>
        </p:grpSpPr>
        <p:sp>
          <p:nvSpPr>
            <p:cNvPr id="56" name="矩形 55"/>
            <p:cNvSpPr/>
            <p:nvPr/>
          </p:nvSpPr>
          <p:spPr bwMode="auto">
            <a:xfrm>
              <a:off x="1207213" y="2350929"/>
              <a:ext cx="432000" cy="33641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1712104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2216995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2721886" y="2350929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3226777" y="2343066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731668" y="2343066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653655" y="2350929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乘号 134"/>
            <p:cNvSpPr/>
            <p:nvPr/>
          </p:nvSpPr>
          <p:spPr bwMode="auto">
            <a:xfrm>
              <a:off x="1468857" y="2332256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38494" y="4769869"/>
            <a:ext cx="3510013" cy="401370"/>
            <a:chOff x="1157382" y="2750392"/>
            <a:chExt cx="3510013" cy="401370"/>
          </a:xfrm>
        </p:grpSpPr>
        <p:sp>
          <p:nvSpPr>
            <p:cNvPr id="64" name="矩形 63"/>
            <p:cNvSpPr/>
            <p:nvPr/>
          </p:nvSpPr>
          <p:spPr bwMode="auto">
            <a:xfrm>
              <a:off x="1710940" y="2799625"/>
              <a:ext cx="432000" cy="33641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2215831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2720722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3225613" y="2799625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3730504" y="2791762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4235395" y="2791762"/>
              <a:ext cx="432000" cy="3364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1157382" y="2799625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乘号 135"/>
            <p:cNvSpPr/>
            <p:nvPr/>
          </p:nvSpPr>
          <p:spPr bwMode="auto">
            <a:xfrm>
              <a:off x="1972584" y="2750392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42221" y="5849989"/>
            <a:ext cx="3744373" cy="389482"/>
            <a:chOff x="1661109" y="3229648"/>
            <a:chExt cx="3744373" cy="389482"/>
          </a:xfrm>
        </p:grpSpPr>
        <p:sp>
          <p:nvSpPr>
            <p:cNvPr id="72" name="矩形 71"/>
            <p:cNvSpPr/>
            <p:nvPr/>
          </p:nvSpPr>
          <p:spPr bwMode="auto">
            <a:xfrm>
              <a:off x="2214667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2719558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3224449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3729340" y="3248321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234231" y="3240458"/>
              <a:ext cx="432000" cy="336412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739122" y="3240458"/>
              <a:ext cx="432000" cy="336412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661109" y="3248321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乘号 136"/>
            <p:cNvSpPr/>
            <p:nvPr/>
          </p:nvSpPr>
          <p:spPr bwMode="auto">
            <a:xfrm>
              <a:off x="5040547" y="3229648"/>
              <a:ext cx="364935" cy="389482"/>
            </a:xfrm>
            <a:prstGeom prst="mathMultiply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endParaRPr>
            </a:p>
          </p:txBody>
        </p:sp>
      </p:grpSp>
      <p:sp>
        <p:nvSpPr>
          <p:cNvPr id="92" name="矩形 91"/>
          <p:cNvSpPr/>
          <p:nvPr/>
        </p:nvSpPr>
        <p:spPr bwMode="auto">
          <a:xfrm>
            <a:off x="1280142" y="4169454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1777154" y="5152288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2295779" y="6239471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3302073" y="6239471"/>
            <a:ext cx="455744" cy="3578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754563" y="2348881"/>
            <a:ext cx="4209925" cy="1585262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7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位置之前的比对 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7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-j &lt;= p &lt;</a:t>
            </a:r>
            <a:r>
              <a:rPr kumimoji="0" lang="en-US" altLang="zh-CN" sz="27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确实都已蕴含在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元素自身的比对中了</a:t>
            </a:r>
            <a:endParaRPr kumimoji="0" lang="en-US" altLang="zh-CN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3347864" y="1040201"/>
            <a:ext cx="34301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下箭头 83"/>
          <p:cNvSpPr/>
          <p:nvPr/>
        </p:nvSpPr>
        <p:spPr bwMode="auto">
          <a:xfrm>
            <a:off x="6529717" y="4077072"/>
            <a:ext cx="745573" cy="402096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5623740" y="4622097"/>
            <a:ext cx="3199723" cy="1823332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下一步的比对只需确定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 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值，而保持 </a:t>
            </a:r>
            <a:r>
              <a:rPr kumimoji="0" lang="en-US" altLang="zh-CN" sz="27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不动（本例中 新 </a:t>
            </a:r>
            <a:r>
              <a:rPr kumimoji="0" lang="en-US" altLang="zh-CN" sz="27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值确定为</a:t>
            </a:r>
            <a:r>
              <a:rPr kumimoji="0" lang="en-US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3587937" y="2348880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j=5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1112676" y="1069600"/>
            <a:ext cx="752985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i-j+1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3566051" y="6358584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j=2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53509"/>
      </p:ext>
    </p:extLst>
  </p:cSld>
  <p:clrMapOvr>
    <a:masterClrMapping/>
  </p:clrMapOvr>
  <p:transition advTm="157"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改进分析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84598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89489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94380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99271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804162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09053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13944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318835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823726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28617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833508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338399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43290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348181" y="179105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63313" y="1781127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845873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367989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90105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365033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87149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409265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907306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429422" y="1395420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930562" y="135761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82453" y="1395420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96586" y="1395420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044206" y="135927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853072" y="178112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357968" y="178112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97016" y="1385493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211149" y="1385493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84598" y="27228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89489" y="27228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94380" y="27228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99271" y="27228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804162" y="271503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309053" y="2715036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-124719" y="2722900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631001" y="2714896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163313" y="3551939"/>
            <a:ext cx="3069357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下一趟比较可能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3347864" y="1040201"/>
            <a:ext cx="34301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3256264" y="2204864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j=5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1112676" y="1069600"/>
            <a:ext cx="752985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i-j+1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3309053" y="3552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3813944" y="3552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4318835" y="3552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823726" y="3552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5328617" y="354445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833508" y="354445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3232670" y="3068960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j=0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804162" y="427664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3309053" y="427664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813944" y="427664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318835" y="427664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4823726" y="426878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328617" y="426878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216064" y="3852637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j=1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2315673" y="500097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2820564" y="500097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3325455" y="500097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830346" y="500097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4335237" y="499310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4840128" y="499310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3186852" y="4571731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j=2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1820461" y="568050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2325352" y="568050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2830243" y="568050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3335134" y="568050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3840025" y="567264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4344916" y="567264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3175519" y="5277250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j=3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1305891" y="633294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1810782" y="633294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2315673" y="633294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2820564" y="633294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3325455" y="632508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3830346" y="632508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3175519" y="5936745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j=4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下箭头 101"/>
          <p:cNvSpPr/>
          <p:nvPr/>
        </p:nvSpPr>
        <p:spPr bwMode="auto">
          <a:xfrm rot="16200000">
            <a:off x="6821308" y="3561366"/>
            <a:ext cx="422166" cy="3543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5" name="下箭头 104"/>
          <p:cNvSpPr/>
          <p:nvPr/>
        </p:nvSpPr>
        <p:spPr bwMode="auto">
          <a:xfrm rot="16200000">
            <a:off x="6371600" y="4314787"/>
            <a:ext cx="422166" cy="3543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6" name="下箭头 105"/>
          <p:cNvSpPr/>
          <p:nvPr/>
        </p:nvSpPr>
        <p:spPr bwMode="auto">
          <a:xfrm rot="16200000">
            <a:off x="5822398" y="5037349"/>
            <a:ext cx="422166" cy="3543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5" name="下箭头 134"/>
          <p:cNvSpPr/>
          <p:nvPr/>
        </p:nvSpPr>
        <p:spPr bwMode="auto">
          <a:xfrm rot="16200000">
            <a:off x="5221811" y="5699948"/>
            <a:ext cx="422166" cy="3543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6" name="下箭头 135"/>
          <p:cNvSpPr/>
          <p:nvPr/>
        </p:nvSpPr>
        <p:spPr bwMode="auto">
          <a:xfrm rot="16200000">
            <a:off x="4752897" y="6299588"/>
            <a:ext cx="422166" cy="3543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5618792" y="6279569"/>
            <a:ext cx="2519891" cy="26862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6183930" y="5605701"/>
            <a:ext cx="1954753" cy="2982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754730" y="4948985"/>
            <a:ext cx="1383953" cy="2811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7255349" y="4308628"/>
            <a:ext cx="883334" cy="26478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7598322" y="3622465"/>
            <a:ext cx="579407" cy="31059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3" name="直接箭头连接符 92"/>
          <p:cNvCxnSpPr/>
          <p:nvPr/>
        </p:nvCxnSpPr>
        <p:spPr bwMode="auto">
          <a:xfrm flipH="1" flipV="1">
            <a:off x="8513189" y="3621375"/>
            <a:ext cx="1640" cy="30401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98" name="矩形 97"/>
          <p:cNvSpPr/>
          <p:nvPr/>
        </p:nvSpPr>
        <p:spPr>
          <a:xfrm>
            <a:off x="8601435" y="5477373"/>
            <a:ext cx="50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优先级高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594737" y="3601653"/>
            <a:ext cx="50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优先级低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53048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101" grpId="0" animBg="1"/>
      <p:bldP spid="107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/>
      <p:bldP spid="102" grpId="0" animBg="1"/>
      <p:bldP spid="105" grpId="0" animBg="1"/>
      <p:bldP spid="106" grpId="0" animBg="1"/>
      <p:bldP spid="135" grpId="0" animBg="1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 bwMode="auto">
          <a:xfrm>
            <a:off x="0" y="5036802"/>
            <a:ext cx="9144000" cy="1844700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46936" y="1136694"/>
            <a:ext cx="37817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模式串分析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新的构思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4143998" y="1288218"/>
            <a:ext cx="432000" cy="25833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4648889" y="1288218"/>
            <a:ext cx="432000" cy="25833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5153780" y="1288218"/>
            <a:ext cx="432000" cy="25833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5658671" y="1288218"/>
            <a:ext cx="432000" cy="25833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6163562" y="1280355"/>
            <a:ext cx="432000" cy="25833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6669288" y="1280355"/>
            <a:ext cx="432000" cy="258336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307674" y="1222580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乘号 114"/>
          <p:cNvSpPr/>
          <p:nvPr/>
        </p:nvSpPr>
        <p:spPr bwMode="auto">
          <a:xfrm>
            <a:off x="7007014" y="1394709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4168780" y="1882172"/>
            <a:ext cx="432000" cy="21713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4673671" y="1882172"/>
            <a:ext cx="432000" cy="21713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5178562" y="1882172"/>
            <a:ext cx="432000" cy="21713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5683453" y="1882172"/>
            <a:ext cx="432000" cy="21713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6188344" y="1874309"/>
            <a:ext cx="432000" cy="21713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4673671" y="2151663"/>
            <a:ext cx="432000" cy="19397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5178562" y="2151663"/>
            <a:ext cx="432000" cy="19397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5683453" y="2151663"/>
            <a:ext cx="432000" cy="19397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6188344" y="2151663"/>
            <a:ext cx="432000" cy="19397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6693235" y="2143800"/>
            <a:ext cx="432000" cy="193970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4143998" y="2567592"/>
            <a:ext cx="432000" cy="20492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648889" y="2567592"/>
            <a:ext cx="432000" cy="20492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5153780" y="2567592"/>
            <a:ext cx="432000" cy="20492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5658671" y="2567592"/>
            <a:ext cx="432000" cy="20492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6163562" y="2559729"/>
            <a:ext cx="432000" cy="20492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5144772" y="2858058"/>
            <a:ext cx="432000" cy="20765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5649663" y="2858058"/>
            <a:ext cx="432000" cy="20765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6154554" y="2858058"/>
            <a:ext cx="432000" cy="20765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" name="矩形 134"/>
          <p:cNvSpPr/>
          <p:nvPr/>
        </p:nvSpPr>
        <p:spPr bwMode="auto">
          <a:xfrm>
            <a:off x="6659445" y="2858058"/>
            <a:ext cx="432000" cy="207655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矩形 135"/>
          <p:cNvSpPr/>
          <p:nvPr/>
        </p:nvSpPr>
        <p:spPr bwMode="auto">
          <a:xfrm>
            <a:off x="7164336" y="2850195"/>
            <a:ext cx="432000" cy="207655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7" name="矩形 136"/>
          <p:cNvSpPr/>
          <p:nvPr/>
        </p:nvSpPr>
        <p:spPr bwMode="auto">
          <a:xfrm>
            <a:off x="4139952" y="3289600"/>
            <a:ext cx="432000" cy="210199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4644843" y="3289600"/>
            <a:ext cx="432000" cy="210199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149734" y="3289600"/>
            <a:ext cx="432000" cy="210199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0" name="矩形 139"/>
          <p:cNvSpPr/>
          <p:nvPr/>
        </p:nvSpPr>
        <p:spPr bwMode="auto">
          <a:xfrm>
            <a:off x="5654625" y="3289600"/>
            <a:ext cx="432000" cy="210199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矩形 140"/>
          <p:cNvSpPr/>
          <p:nvPr/>
        </p:nvSpPr>
        <p:spPr bwMode="auto">
          <a:xfrm>
            <a:off x="6159516" y="3281737"/>
            <a:ext cx="432000" cy="210199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2" name="矩形 141"/>
          <p:cNvSpPr/>
          <p:nvPr/>
        </p:nvSpPr>
        <p:spPr bwMode="auto">
          <a:xfrm>
            <a:off x="5645617" y="3573901"/>
            <a:ext cx="432000" cy="21189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6150508" y="3573901"/>
            <a:ext cx="432000" cy="21189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4" name="矩形 143"/>
          <p:cNvSpPr/>
          <p:nvPr/>
        </p:nvSpPr>
        <p:spPr bwMode="auto">
          <a:xfrm>
            <a:off x="6655399" y="3573901"/>
            <a:ext cx="432000" cy="211892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7160290" y="3573901"/>
            <a:ext cx="432000" cy="21189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7665181" y="3566038"/>
            <a:ext cx="432000" cy="21189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4137329" y="3936261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4642220" y="3936261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5147111" y="3936261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652002" y="3936261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6156893" y="3928398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146167" y="4194959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651058" y="4194959"/>
            <a:ext cx="432000" cy="238906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7155949" y="4194959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7660840" y="4194959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8165731" y="4187096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-79049" y="4456299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else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等号 3"/>
          <p:cNvSpPr/>
          <p:nvPr/>
        </p:nvSpPr>
        <p:spPr bwMode="auto">
          <a:xfrm rot="5400000">
            <a:off x="6273905" y="2703992"/>
            <a:ext cx="177300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68" name="等号 167"/>
          <p:cNvSpPr/>
          <p:nvPr/>
        </p:nvSpPr>
        <p:spPr bwMode="auto">
          <a:xfrm rot="5400000">
            <a:off x="5772919" y="2707227"/>
            <a:ext cx="177300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69" name="等号 168"/>
          <p:cNvSpPr/>
          <p:nvPr/>
        </p:nvSpPr>
        <p:spPr bwMode="auto">
          <a:xfrm rot="5400000">
            <a:off x="5281130" y="2707227"/>
            <a:ext cx="177300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0" name="等号 169"/>
          <p:cNvSpPr/>
          <p:nvPr/>
        </p:nvSpPr>
        <p:spPr bwMode="auto">
          <a:xfrm rot="5400000">
            <a:off x="6283959" y="3425198"/>
            <a:ext cx="164982" cy="244580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1" name="等号 170"/>
          <p:cNvSpPr/>
          <p:nvPr/>
        </p:nvSpPr>
        <p:spPr bwMode="auto">
          <a:xfrm rot="5400000">
            <a:off x="5769645" y="3415776"/>
            <a:ext cx="171849" cy="256557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2" name="等号 171"/>
          <p:cNvSpPr/>
          <p:nvPr/>
        </p:nvSpPr>
        <p:spPr bwMode="auto">
          <a:xfrm rot="5400000">
            <a:off x="6285095" y="4082897"/>
            <a:ext cx="183410" cy="249591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3" name="等号 172"/>
          <p:cNvSpPr/>
          <p:nvPr/>
        </p:nvSpPr>
        <p:spPr bwMode="auto">
          <a:xfrm rot="5400000">
            <a:off x="6313434" y="1990209"/>
            <a:ext cx="147805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4" name="等号 173"/>
          <p:cNvSpPr/>
          <p:nvPr/>
        </p:nvSpPr>
        <p:spPr bwMode="auto">
          <a:xfrm rot="5400000">
            <a:off x="5812448" y="1993444"/>
            <a:ext cx="147805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5" name="等号 174"/>
          <p:cNvSpPr/>
          <p:nvPr/>
        </p:nvSpPr>
        <p:spPr bwMode="auto">
          <a:xfrm rot="5400000">
            <a:off x="5320659" y="1993444"/>
            <a:ext cx="147805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6" name="等号 175"/>
          <p:cNvSpPr/>
          <p:nvPr/>
        </p:nvSpPr>
        <p:spPr bwMode="auto">
          <a:xfrm rot="5400000">
            <a:off x="4808474" y="2007060"/>
            <a:ext cx="147805" cy="252652"/>
          </a:xfrm>
          <a:prstGeom prst="mathEqual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21256" y="5076794"/>
            <a:ext cx="9001000" cy="4218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0, j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中长度为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真前缀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，应与长度为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真后缀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完全匹配，故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来自集合：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/>
              <p:cNvSpPr/>
              <p:nvPr/>
            </p:nvSpPr>
            <p:spPr bwMode="auto">
              <a:xfrm>
                <a:off x="2059765" y="5541954"/>
                <a:ext cx="5184576" cy="353908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2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𝑵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𝒋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begChr m:val="[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begChr m:val="[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矩形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9765" y="5541954"/>
                <a:ext cx="5184576" cy="353908"/>
              </a:xfrm>
              <a:prstGeom prst="rect">
                <a:avLst/>
              </a:prstGeom>
              <a:blipFill>
                <a:blip r:embed="rId3"/>
                <a:stretch>
                  <a:fillRect b="-25862"/>
                </a:stretch>
              </a:blip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 bwMode="auto">
          <a:xfrm>
            <a:off x="8704581" y="1570436"/>
            <a:ext cx="0" cy="29708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80" name="矩形 179"/>
          <p:cNvSpPr/>
          <p:nvPr/>
        </p:nvSpPr>
        <p:spPr>
          <a:xfrm>
            <a:off x="8704581" y="2070913"/>
            <a:ext cx="5032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优先级高到低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56603" y="6004744"/>
            <a:ext cx="6127535" cy="4218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为保证不遗漏可能的匹配，应在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P,j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中挑选最大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 bwMode="auto">
              <a:xfrm>
                <a:off x="6086626" y="6039695"/>
                <a:ext cx="2967670" cy="327308"/>
              </a:xfrm>
              <a:prstGeom prst="rect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2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𝒏𝒆𝒙𝒕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𝒎𝒂𝒙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𝑵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6626" y="6039695"/>
                <a:ext cx="2967670" cy="327308"/>
              </a:xfrm>
              <a:prstGeom prst="rect">
                <a:avLst/>
              </a:prstGeom>
              <a:blipFill>
                <a:blip r:embed="rId4"/>
                <a:stretch>
                  <a:fillRect b="-33962"/>
                </a:stretch>
              </a:blip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 bwMode="auto">
          <a:xfrm>
            <a:off x="256982" y="6463571"/>
            <a:ext cx="8629942" cy="4218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一旦发生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P[j]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T[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失配，可转而将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P[next[j]]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T[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对齐，进行下一轮匹配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6631903" y="1681530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j=4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6554717" y="2422779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j=3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6560193" y="3125186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j=2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6541959" y="3767727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j=1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4149818" y="4515572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4654709" y="4515572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159600" y="4515572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664491" y="4515572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6169382" y="4507709"/>
            <a:ext cx="432000" cy="230660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6656940" y="4774270"/>
            <a:ext cx="432000" cy="238906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7161831" y="4774270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7666722" y="4774270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8171613" y="4774270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8676504" y="4766407"/>
            <a:ext cx="432000" cy="238906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6509367" y="4403588"/>
            <a:ext cx="676401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j=0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41248" y="1749571"/>
            <a:ext cx="589803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if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矩形 159"/>
          <p:cNvSpPr/>
          <p:nvPr/>
        </p:nvSpPr>
        <p:spPr bwMode="auto">
          <a:xfrm>
            <a:off x="-58397" y="2426253"/>
            <a:ext cx="102899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else if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-57395" y="3102935"/>
            <a:ext cx="102899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else if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-58397" y="3779617"/>
            <a:ext cx="102899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else if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99F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705943" y="1754616"/>
            <a:ext cx="2519891" cy="26862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1271081" y="2418443"/>
            <a:ext cx="1954753" cy="2982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1841881" y="3101240"/>
            <a:ext cx="1383953" cy="2811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2342500" y="3766883"/>
            <a:ext cx="883334" cy="26478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770882"/>
      </p:ext>
    </p:extLst>
  </p:cSld>
  <p:clrMapOvr>
    <a:masterClrMapping/>
  </p:clrMapOvr>
  <p:transition advTm="157"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544" y="2150859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match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 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//KMP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算法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next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buildNext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构造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next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表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 =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 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文本串指针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 = 0; 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模式串指针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j &lt; m  &amp;&amp;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 n ) 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自左向右逐个比对字符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==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)         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若匹配，或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P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已移出最左侧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++;  j ++; } 	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则转到下一字符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else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j = next[j]; 	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模式串右移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delete []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next; 		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释放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next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j;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78497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KMP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算法：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D.E.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nuth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V.R.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ratt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J.H.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orris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同时发现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61" name="线形标注 1 60"/>
          <p:cNvSpPr/>
          <p:nvPr/>
        </p:nvSpPr>
        <p:spPr bwMode="auto">
          <a:xfrm flipH="1">
            <a:off x="683568" y="5567178"/>
            <a:ext cx="8136904" cy="1174190"/>
          </a:xfrm>
          <a:prstGeom prst="borderCallout1">
            <a:avLst>
              <a:gd name="adj1" fmla="val -5093"/>
              <a:gd name="adj2" fmla="val 9220"/>
              <a:gd name="adj3" fmla="val -147543"/>
              <a:gd name="adj4" fmla="val 51877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这里特殊定义可出现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next[j]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得到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j=-1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，并进行特殊处理，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j=-1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是什么含义呢？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2339752" y="2344905"/>
            <a:ext cx="1368152" cy="415343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8" name="线形标注 1 7"/>
          <p:cNvSpPr/>
          <p:nvPr/>
        </p:nvSpPr>
        <p:spPr bwMode="auto">
          <a:xfrm flipH="1">
            <a:off x="5148064" y="1823098"/>
            <a:ext cx="2808312" cy="563419"/>
          </a:xfrm>
          <a:prstGeom prst="borderCallout1">
            <a:avLst>
              <a:gd name="adj1" fmla="val 58821"/>
              <a:gd name="adj2" fmla="val 99438"/>
              <a:gd name="adj3" fmla="val 114129"/>
              <a:gd name="adj4" fmla="val 152856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1556088" y="4312479"/>
            <a:ext cx="1863784" cy="415343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1" name="线形标注 1 10"/>
          <p:cNvSpPr/>
          <p:nvPr/>
        </p:nvSpPr>
        <p:spPr bwMode="auto">
          <a:xfrm flipH="1">
            <a:off x="3473878" y="4396615"/>
            <a:ext cx="2394266" cy="1052235"/>
          </a:xfrm>
          <a:prstGeom prst="borderCallout1">
            <a:avLst>
              <a:gd name="adj1" fmla="val 58821"/>
              <a:gd name="adj2" fmla="val 99438"/>
              <a:gd name="adj3" fmla="val 22247"/>
              <a:gd name="adj4" fmla="val 106412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不动，新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查表获得</a:t>
            </a:r>
          </a:p>
        </p:txBody>
      </p:sp>
      <p:sp>
        <p:nvSpPr>
          <p:cNvPr id="12" name="矩形 11"/>
          <p:cNvSpPr/>
          <p:nvPr/>
        </p:nvSpPr>
        <p:spPr>
          <a:xfrm>
            <a:off x="1187624" y="3529689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==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|| 0 &gt; j )</a:t>
            </a:r>
          </a:p>
        </p:txBody>
      </p:sp>
      <p:sp>
        <p:nvSpPr>
          <p:cNvPr id="60" name="椭圆 59"/>
          <p:cNvSpPr/>
          <p:nvPr/>
        </p:nvSpPr>
        <p:spPr bwMode="auto">
          <a:xfrm>
            <a:off x="3763046" y="3500592"/>
            <a:ext cx="864096" cy="415343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7142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" grpId="0" animBg="1"/>
      <p:bldP spid="8" grpId="0" animBg="1"/>
      <p:bldP spid="10" grpId="0" animBg="1"/>
      <p:bldP spid="11" grpId="0" animBg="1"/>
      <p:bldP spid="12" grpId="0"/>
      <p:bldP spid="6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16033"/>
            <a:ext cx="8851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通过查表快速确定模式串的下一匹配位置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925622" y="2220218"/>
            <a:ext cx="382652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1406232" y="2220218"/>
            <a:ext cx="382652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886842" y="2220218"/>
            <a:ext cx="382652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367452" y="2220218"/>
            <a:ext cx="382652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848062" y="2212355"/>
            <a:ext cx="382652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3328673" y="2212355"/>
            <a:ext cx="382652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6305" y="2241680"/>
            <a:ext cx="823255" cy="33641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6897" y="1809631"/>
            <a:ext cx="529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j=0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幼圆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68851" y="1820108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幼圆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4560" y="180963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幼圆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340269" y="1820108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幼圆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25978" y="180963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4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幼圆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311687" y="1820108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5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幼圆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26846" y="1717298"/>
          <a:ext cx="361910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795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453559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482547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</a:tblGrid>
              <a:tr h="259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002951" y="1725302"/>
            <a:ext cx="1241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87069" y="2831961"/>
                <a:ext cx="7272808" cy="9825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𝑵𝒆𝒙𝒕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zh-CN" altLang="en-US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，</m:t>
                                </m:r>
                              </m:e>
                              <m:e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𝑴𝒂𝒙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{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𝒕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|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𝟎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≤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𝒕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&lt;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𝑷</m:t>
                                </m:r>
                                <m:d>
                                  <m:dPr>
                                    <m:begChr m:val="["/>
                                    <m:ctrlPr>
                                      <a:rPr kumimoji="0" lang="en-US" altLang="zh-C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9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9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𝟎</m:t>
                                    </m:r>
                                    <m:r>
                                      <a:rPr kumimoji="0" lang="en-US" altLang="zh-C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9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altLang="zh-C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9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𝑷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[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𝒕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)}</m:t>
                                </m:r>
                              </m:e>
                              <m:e>
                                <m:r>
                                  <a:rPr kumimoji="0" lang="zh-CN" altLang="en-US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该集合</m:t>
                                </m:r>
                                <m:r>
                                  <a:rPr kumimoji="0" lang="zh-CN" altLang="en-US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非空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zh-CN" altLang="en-US" sz="20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其</m:t>
                                </m:r>
                                <m:r>
                                  <a:rPr kumimoji="0" lang="zh-CN" altLang="en-US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9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幼圆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69" y="2831961"/>
                <a:ext cx="7272808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20"/>
          <p:cNvSpPr txBox="1">
            <a:spLocks noChangeArrowheads="1"/>
          </p:cNvSpPr>
          <p:nvPr/>
        </p:nvSpPr>
        <p:spPr bwMode="auto">
          <a:xfrm>
            <a:off x="307591" y="3915266"/>
            <a:ext cx="8638356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的真前缀和真后缀长度为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，共有元素长度为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的真前缀为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真后缀为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，共有元素长度为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的真前缀为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b,ba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真后缀为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c,ac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，共有元素长度为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的真前缀为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b,ba,bac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真后缀为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b,cb,acb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，共有元素长度为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bacba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的真前缀为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b,ba,bac,bacb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真后缀为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a,ba,cba,acba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，共有元素长度为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356027"/>
      </p:ext>
    </p:extLst>
  </p:cSld>
  <p:clrMapOvr>
    <a:masterClrMapping/>
  </p:clrMapOvr>
  <p:transition advTm="157"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 bwMode="auto">
          <a:xfrm>
            <a:off x="11793" y="2924944"/>
            <a:ext cx="9144000" cy="4036852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16033"/>
            <a:ext cx="8851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通过查表快速确定模式串的下一匹配位置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75658" y="1844824"/>
          <a:ext cx="734481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605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941919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0905" y="1844824"/>
            <a:ext cx="1241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59470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1064361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569252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074143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579034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083925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588816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093707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598598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03489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5608380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113271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6618162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7123053" y="3728834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95181" y="3718907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7627944" y="371890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8132840" y="3718907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578504" y="4182810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083395" y="418281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588286" y="418281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093177" y="418281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4598068" y="417494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5102959" y="417494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2024946" y="4182810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3829266" y="4666183"/>
            <a:ext cx="1080120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72" name="乘号 71"/>
          <p:cNvSpPr/>
          <p:nvPr/>
        </p:nvSpPr>
        <p:spPr bwMode="auto">
          <a:xfrm>
            <a:off x="2827326" y="4288061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6517" y="4202306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失配位置为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8230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1063121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1568012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2072903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2577794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3082685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3587576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4092467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597358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5102249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5607140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6112031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6616922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7121813" y="524114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107552" y="5231219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7626704" y="523121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8131600" y="523121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3072081" y="5695122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3576972" y="569512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4081863" y="569512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4586754" y="569512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5091645" y="568725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96536" y="568725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2023706" y="5695122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2570808" y="56951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2574484" y="6008753"/>
            <a:ext cx="43862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3072081" y="6002388"/>
            <a:ext cx="43862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8920" y="6456806"/>
            <a:ext cx="8113222" cy="369332"/>
            <a:chOff x="527182" y="6426517"/>
            <a:chExt cx="8113222" cy="369332"/>
          </a:xfrm>
        </p:grpSpPr>
        <p:sp>
          <p:nvSpPr>
            <p:cNvPr id="112" name="矩形 111"/>
            <p:cNvSpPr/>
            <p:nvPr/>
          </p:nvSpPr>
          <p:spPr>
            <a:xfrm>
              <a:off x="527182" y="6426517"/>
              <a:ext cx="81132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查表知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j=-1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，假想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P[-1]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为通配    ，则可成功过度到</a:t>
              </a: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=i+1,j=j+1=0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3765378" y="6511372"/>
              <a:ext cx="243594" cy="211937"/>
            </a:xfrm>
            <a:prstGeom prst="rect">
              <a:avLst/>
            </a:prstGeom>
            <a:solidFill>
              <a:srgbClr val="00B050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7" name="TextBox 20"/>
          <p:cNvSpPr txBox="1">
            <a:spLocks noChangeArrowheads="1"/>
          </p:cNvSpPr>
          <p:nvPr/>
        </p:nvSpPr>
        <p:spPr bwMode="auto">
          <a:xfrm>
            <a:off x="160866" y="2996952"/>
            <a:ext cx="8851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Next[j]=-1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的特殊处理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310037"/>
      </p:ext>
    </p:extLst>
  </p:cSld>
  <p:clrMapOvr>
    <a:masterClrMapping/>
  </p:clrMapOvr>
  <p:transition advTm="157"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/>
          <p:cNvSpPr/>
          <p:nvPr/>
        </p:nvSpPr>
        <p:spPr bwMode="auto">
          <a:xfrm>
            <a:off x="5237029" y="5940497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5741920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246811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751702" y="594049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56593" y="593263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7761484" y="593263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683471" y="5940497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4733302" y="5491801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238193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5743084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6247975" y="54918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6752866" y="548393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7257757" y="548393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4179744" y="549180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229575" y="504310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4734466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5239357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5744248" y="50431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249139" y="50352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6754030" y="50352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676017" y="504310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3725848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4230739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735630" y="459440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5240521" y="459440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745412" y="458654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6250303" y="458654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172290" y="4594409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3222121" y="4145713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3727012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231903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36794" y="414571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5241685" y="413785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5746576" y="413785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2668563" y="4145713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2718394" y="3697017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3223285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3728176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233067" y="36970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4737958" y="36891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242849" y="36891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2164836" y="3697017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2214667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2719558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224449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729340" y="324832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234231" y="324045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39122" y="3240458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661109" y="324832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710940" y="279962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2215831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2720722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3225613" y="279962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730504" y="279176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35395" y="279176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1157382" y="279962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207213" y="235092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712104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216995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21886" y="235092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26777" y="234306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731668" y="234306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53655" y="2350929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03486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208377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13268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218159" y="190223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723050" y="1894370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3227941" y="1894370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149928" y="1902233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蛮力算法的匹配情况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03486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08377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3268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8159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23050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227941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732832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37723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42614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47505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52396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57287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762178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267069" y="1422703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79512" y="1412776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64761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286877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08993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283921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806037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328153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826194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348310" y="1027069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867469" y="980728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601341" y="1027069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115474" y="1027069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976831" y="980728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771960" y="141277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76856" y="1412776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615904" y="1017142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30037" y="1017142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5740757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6245648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6750539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255430" y="63891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7760321" y="63813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8265212" y="63813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5187199" y="638919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3527082" y="1894230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5" name="乘号 134"/>
          <p:cNvSpPr/>
          <p:nvPr/>
        </p:nvSpPr>
        <p:spPr bwMode="auto">
          <a:xfrm>
            <a:off x="1468857" y="2332256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6" name="乘号 135"/>
          <p:cNvSpPr/>
          <p:nvPr/>
        </p:nvSpPr>
        <p:spPr bwMode="auto">
          <a:xfrm>
            <a:off x="1972584" y="2750392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7" name="乘号 136"/>
          <p:cNvSpPr/>
          <p:nvPr/>
        </p:nvSpPr>
        <p:spPr bwMode="auto">
          <a:xfrm>
            <a:off x="5040547" y="3229648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8" name="乘号 137"/>
          <p:cNvSpPr/>
          <p:nvPr/>
        </p:nvSpPr>
        <p:spPr bwMode="auto">
          <a:xfrm>
            <a:off x="2980038" y="3692297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9" name="乘号 138"/>
          <p:cNvSpPr/>
          <p:nvPr/>
        </p:nvSpPr>
        <p:spPr bwMode="auto">
          <a:xfrm>
            <a:off x="3493549" y="4127040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0" name="乘号 139"/>
          <p:cNvSpPr/>
          <p:nvPr/>
        </p:nvSpPr>
        <p:spPr bwMode="auto">
          <a:xfrm>
            <a:off x="5502534" y="4587803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1" name="乘号 140"/>
          <p:cNvSpPr/>
          <p:nvPr/>
        </p:nvSpPr>
        <p:spPr bwMode="auto">
          <a:xfrm>
            <a:off x="4487255" y="5030252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2" name="乘号 141"/>
          <p:cNvSpPr/>
          <p:nvPr/>
        </p:nvSpPr>
        <p:spPr bwMode="auto">
          <a:xfrm>
            <a:off x="4994946" y="5483321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3" name="乘号 142"/>
          <p:cNvSpPr/>
          <p:nvPr/>
        </p:nvSpPr>
        <p:spPr bwMode="auto">
          <a:xfrm>
            <a:off x="5485594" y="5940495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975302"/>
      </p:ext>
    </p:extLst>
  </p:cSld>
  <p:clrMapOvr>
    <a:masterClrMapping/>
  </p:clrMapOvr>
  <p:transition advTm="157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16033"/>
            <a:ext cx="8851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采用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KMP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匹配的情况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90" name="矩形 89"/>
          <p:cNvSpPr/>
          <p:nvPr/>
        </p:nvSpPr>
        <p:spPr bwMode="auto">
          <a:xfrm>
            <a:off x="5291306" y="385230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5796197" y="38523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6301088" y="38523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6805979" y="385230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7310870" y="38444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7815761" y="384444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737748" y="385230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3780125" y="340616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4285016" y="340616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789907" y="340616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5294798" y="3406164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5799689" y="33983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6304580" y="3398301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3226567" y="3406164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2268944" y="29436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2773835" y="294361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3278726" y="2943617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3783617" y="2943617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4288508" y="2935754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4793399" y="2935754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1715386" y="2943617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757763" y="254037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1262654" y="254037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8" name="矩形 167"/>
          <p:cNvSpPr/>
          <p:nvPr/>
        </p:nvSpPr>
        <p:spPr bwMode="auto">
          <a:xfrm>
            <a:off x="1767545" y="254037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9" name="矩形 168"/>
          <p:cNvSpPr/>
          <p:nvPr/>
        </p:nvSpPr>
        <p:spPr bwMode="auto">
          <a:xfrm>
            <a:off x="2272436" y="254037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0" name="矩形 169"/>
          <p:cNvSpPr/>
          <p:nvPr/>
        </p:nvSpPr>
        <p:spPr bwMode="auto">
          <a:xfrm>
            <a:off x="2777327" y="253251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1" name="矩形 170"/>
          <p:cNvSpPr/>
          <p:nvPr/>
        </p:nvSpPr>
        <p:spPr bwMode="auto">
          <a:xfrm>
            <a:off x="3282218" y="253251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2" name="矩形 171"/>
          <p:cNvSpPr/>
          <p:nvPr/>
        </p:nvSpPr>
        <p:spPr bwMode="auto">
          <a:xfrm>
            <a:off x="204205" y="2540378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3" name="矩形 172"/>
          <p:cNvSpPr/>
          <p:nvPr/>
        </p:nvSpPr>
        <p:spPr bwMode="auto">
          <a:xfrm>
            <a:off x="757763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1262654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5" name="矩形 174"/>
          <p:cNvSpPr/>
          <p:nvPr/>
        </p:nvSpPr>
        <p:spPr bwMode="auto">
          <a:xfrm>
            <a:off x="1767545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6" name="矩形 175"/>
          <p:cNvSpPr/>
          <p:nvPr/>
        </p:nvSpPr>
        <p:spPr bwMode="auto">
          <a:xfrm>
            <a:off x="2272436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7" name="矩形 176"/>
          <p:cNvSpPr/>
          <p:nvPr/>
        </p:nvSpPr>
        <p:spPr bwMode="auto">
          <a:xfrm>
            <a:off x="2777327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3282218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3787109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4292000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4796891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矩形 181"/>
          <p:cNvSpPr/>
          <p:nvPr/>
        </p:nvSpPr>
        <p:spPr bwMode="auto">
          <a:xfrm>
            <a:off x="5301782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5806673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4" name="矩形 183"/>
          <p:cNvSpPr/>
          <p:nvPr/>
        </p:nvSpPr>
        <p:spPr bwMode="auto">
          <a:xfrm>
            <a:off x="6311564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6816455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7321346" y="206084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7" name="矩形 186"/>
          <p:cNvSpPr/>
          <p:nvPr/>
        </p:nvSpPr>
        <p:spPr bwMode="auto">
          <a:xfrm>
            <a:off x="233789" y="2050921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8" name="矩形 187"/>
          <p:cNvSpPr/>
          <p:nvPr/>
        </p:nvSpPr>
        <p:spPr bwMode="auto">
          <a:xfrm>
            <a:off x="819038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9" name="矩形 188"/>
          <p:cNvSpPr/>
          <p:nvPr/>
        </p:nvSpPr>
        <p:spPr bwMode="auto">
          <a:xfrm>
            <a:off x="1341154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1863270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1" name="矩形 190"/>
          <p:cNvSpPr/>
          <p:nvPr/>
        </p:nvSpPr>
        <p:spPr bwMode="auto">
          <a:xfrm>
            <a:off x="2338198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2" name="矩形 191"/>
          <p:cNvSpPr/>
          <p:nvPr/>
        </p:nvSpPr>
        <p:spPr bwMode="auto">
          <a:xfrm>
            <a:off x="2860314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矩形 192"/>
          <p:cNvSpPr/>
          <p:nvPr/>
        </p:nvSpPr>
        <p:spPr bwMode="auto">
          <a:xfrm>
            <a:off x="3382430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" name="矩形 193"/>
          <p:cNvSpPr/>
          <p:nvPr/>
        </p:nvSpPr>
        <p:spPr bwMode="auto">
          <a:xfrm>
            <a:off x="3880471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5" name="矩形 194"/>
          <p:cNvSpPr/>
          <p:nvPr/>
        </p:nvSpPr>
        <p:spPr bwMode="auto">
          <a:xfrm>
            <a:off x="4402587" y="166521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5921746" y="161887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6655618" y="1665214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8" name="矩形 197"/>
          <p:cNvSpPr/>
          <p:nvPr/>
        </p:nvSpPr>
        <p:spPr bwMode="auto">
          <a:xfrm>
            <a:off x="7169751" y="1665214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9" name="矩形 198"/>
          <p:cNvSpPr/>
          <p:nvPr/>
        </p:nvSpPr>
        <p:spPr bwMode="auto">
          <a:xfrm>
            <a:off x="5031108" y="161887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0" name="矩形 199"/>
          <p:cNvSpPr/>
          <p:nvPr/>
        </p:nvSpPr>
        <p:spPr bwMode="auto">
          <a:xfrm>
            <a:off x="7826237" y="2050921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1" name="矩形 200"/>
          <p:cNvSpPr/>
          <p:nvPr/>
        </p:nvSpPr>
        <p:spPr bwMode="auto">
          <a:xfrm>
            <a:off x="8331133" y="2050921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2" name="矩形 201"/>
          <p:cNvSpPr/>
          <p:nvPr/>
        </p:nvSpPr>
        <p:spPr bwMode="auto">
          <a:xfrm>
            <a:off x="7670181" y="1655287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 202"/>
          <p:cNvSpPr/>
          <p:nvPr/>
        </p:nvSpPr>
        <p:spPr bwMode="auto">
          <a:xfrm>
            <a:off x="8184314" y="1655287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5795034" y="43009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" name="矩形 204"/>
          <p:cNvSpPr/>
          <p:nvPr/>
        </p:nvSpPr>
        <p:spPr bwMode="auto">
          <a:xfrm>
            <a:off x="6299925" y="43009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6804816" y="43009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7309707" y="430099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7814598" y="429313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9" name="矩形 208"/>
          <p:cNvSpPr/>
          <p:nvPr/>
        </p:nvSpPr>
        <p:spPr bwMode="auto">
          <a:xfrm>
            <a:off x="8319489" y="429313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0" name="矩形 209"/>
          <p:cNvSpPr/>
          <p:nvPr/>
        </p:nvSpPr>
        <p:spPr bwMode="auto">
          <a:xfrm>
            <a:off x="5241476" y="4300999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" name="乘号 210"/>
          <p:cNvSpPr/>
          <p:nvPr/>
        </p:nvSpPr>
        <p:spPr bwMode="auto">
          <a:xfrm>
            <a:off x="3581359" y="2532375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14" name="乘号 213"/>
          <p:cNvSpPr/>
          <p:nvPr/>
        </p:nvSpPr>
        <p:spPr bwMode="auto">
          <a:xfrm>
            <a:off x="5094824" y="2924944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17" name="乘号 216"/>
          <p:cNvSpPr/>
          <p:nvPr/>
        </p:nvSpPr>
        <p:spPr bwMode="auto">
          <a:xfrm>
            <a:off x="5556811" y="3399558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20" name="乘号 219"/>
          <p:cNvSpPr/>
          <p:nvPr/>
        </p:nvSpPr>
        <p:spPr bwMode="auto">
          <a:xfrm>
            <a:off x="5539871" y="3852303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24630" y="2487743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j=5, Next[j]=2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6831983" y="2931231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j=5, Next[j]=2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6824630" y="3362828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j=3, Next[j]=0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2510193" y="3835845"/>
            <a:ext cx="1958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j=0, Next[j]=-1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3016115" y="43117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匹配成功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5536" y="5030201"/>
            <a:ext cx="8424936" cy="965589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匹配次数从蛮力算法的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29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次降低到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文本串的匹配坐标 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不会回退</a:t>
            </a:r>
          </a:p>
        </p:txBody>
      </p:sp>
    </p:spTree>
    <p:extLst>
      <p:ext uri="{BB962C8B-B14F-4D97-AF65-F5344CB8AC3E}">
        <p14:creationId xmlns:p14="http://schemas.microsoft.com/office/powerpoint/2010/main" val="2662844280"/>
      </p:ext>
    </p:extLst>
  </p:cSld>
  <p:clrMapOvr>
    <a:masterClrMapping/>
  </p:clrMapOvr>
  <p:transition advTm="157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07504" y="1124744"/>
            <a:ext cx="44902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关键码查找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1805047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101120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595381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2883413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17144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1155221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2091325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67189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1284033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723173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1451070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1163038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2815200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3185804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3387469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671184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2955421" y="2811137"/>
            <a:ext cx="288032" cy="255852"/>
          </a:xfrm>
          <a:prstGeom prst="rect">
            <a:avLst/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2385505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2101841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195363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3747509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3465625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1949063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723173" y="3066927"/>
            <a:ext cx="3312368" cy="267678"/>
            <a:chOff x="5004048" y="3714999"/>
            <a:chExt cx="3312368" cy="267678"/>
          </a:xfrm>
        </p:grpSpPr>
        <p:cxnSp>
          <p:nvCxnSpPr>
            <p:cNvPr id="70" name="直接箭头连接符 69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3" name="直接箭头连接符 52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5" name="直接箭头连接符 54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7" name="直接箭头连接符 6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9" name="直接箭头连接符 68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68" name="矩形 67"/>
          <p:cNvSpPr/>
          <p:nvPr/>
        </p:nvSpPr>
        <p:spPr>
          <a:xfrm>
            <a:off x="542012" y="3444693"/>
            <a:ext cx="3565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查找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41,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经过与关键码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25,34,43,37,40,41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的比较而成功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6267083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47324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057417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7345449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763348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箭头连接符 76"/>
          <p:cNvCxnSpPr>
            <a:endCxn id="72" idx="0"/>
          </p:cNvCxnSpPr>
          <p:nvPr/>
        </p:nvCxnSpPr>
        <p:spPr bwMode="auto">
          <a:xfrm flipH="1">
            <a:off x="5617257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8" name="直接箭头连接符 77"/>
          <p:cNvCxnSpPr/>
          <p:nvPr/>
        </p:nvCxnSpPr>
        <p:spPr bwMode="auto">
          <a:xfrm>
            <a:off x="6553361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9" name="直接箭头连接符 78"/>
          <p:cNvCxnSpPr/>
          <p:nvPr/>
        </p:nvCxnSpPr>
        <p:spPr bwMode="auto">
          <a:xfrm flipH="1">
            <a:off x="5329225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0" name="直接箭头连接符 79"/>
          <p:cNvCxnSpPr/>
          <p:nvPr/>
        </p:nvCxnSpPr>
        <p:spPr bwMode="auto">
          <a:xfrm>
            <a:off x="5746069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5" name="矩形 84"/>
          <p:cNvSpPr/>
          <p:nvPr/>
        </p:nvSpPr>
        <p:spPr bwMode="auto">
          <a:xfrm>
            <a:off x="5185209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5913106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5625074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/>
          <p:cNvCxnSpPr>
            <a:endCxn id="92" idx="0"/>
          </p:cNvCxnSpPr>
          <p:nvPr/>
        </p:nvCxnSpPr>
        <p:spPr bwMode="auto">
          <a:xfrm flipH="1">
            <a:off x="7277236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0" name="直接箭头连接符 89"/>
          <p:cNvCxnSpPr/>
          <p:nvPr/>
        </p:nvCxnSpPr>
        <p:spPr bwMode="auto">
          <a:xfrm>
            <a:off x="7647840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1" name="矩形 90"/>
          <p:cNvSpPr/>
          <p:nvPr/>
        </p:nvSpPr>
        <p:spPr bwMode="auto">
          <a:xfrm>
            <a:off x="7849505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7133220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7417457" y="2811137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847541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 flipH="1">
            <a:off x="6563877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7" name="矩形 96"/>
          <p:cNvSpPr/>
          <p:nvPr/>
        </p:nvSpPr>
        <p:spPr bwMode="auto">
          <a:xfrm>
            <a:off x="6415671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820954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箭头连接符 98"/>
          <p:cNvCxnSpPr>
            <a:endCxn id="98" idx="0"/>
          </p:cNvCxnSpPr>
          <p:nvPr/>
        </p:nvCxnSpPr>
        <p:spPr bwMode="auto">
          <a:xfrm>
            <a:off x="7927661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6411099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13" name="组合 112"/>
          <p:cNvGrpSpPr/>
          <p:nvPr/>
        </p:nvGrpSpPr>
        <p:grpSpPr>
          <a:xfrm>
            <a:off x="5185209" y="3066927"/>
            <a:ext cx="3312368" cy="267678"/>
            <a:chOff x="5004048" y="3714999"/>
            <a:chExt cx="3312368" cy="267678"/>
          </a:xfrm>
        </p:grpSpPr>
        <p:cxnSp>
          <p:nvCxnSpPr>
            <p:cNvPr id="114" name="直接箭头连接符 113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5" name="直接箭头连接符 114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6" name="直接箭头连接符 115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7" name="直接箭头连接符 116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8" name="直接箭头连接符 117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9" name="直接箭头连接符 118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0" name="直接箭头连接符 119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1" name="直接箭头连接符 120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2" name="直接箭头连接符 12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3" name="直接箭头连接符 12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9242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7" name="直接箭头连接符 12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8" name="直接箭头连接符 127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29" name="矩形 128"/>
          <p:cNvSpPr/>
          <p:nvPr/>
        </p:nvSpPr>
        <p:spPr>
          <a:xfrm>
            <a:off x="5004048" y="3444693"/>
            <a:ext cx="3567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查找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42,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经过与关键码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25,34,43,37,40,41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的比较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99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最后失败</a:t>
            </a:r>
          </a:p>
        </p:txBody>
      </p:sp>
      <p:sp>
        <p:nvSpPr>
          <p:cNvPr id="8" name="矩形 7"/>
          <p:cNvSpPr/>
          <p:nvPr/>
        </p:nvSpPr>
        <p:spPr>
          <a:xfrm>
            <a:off x="79486" y="4064859"/>
            <a:ext cx="90364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template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typename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BTree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&gt;::search (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在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B-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树中查找关键码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v = _root; _hot 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            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从根节点出发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v ) {                                     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逐层查找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Rank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r = v-&gt;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key.search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   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在当前节点中，找到不大于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的最大关键码（向量查找）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( 0 &lt;= r ) &amp;&amp;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== v-&gt;key[r] ) 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v;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成功：在当前节点中命中目标关键码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_hot = v; v = v-&gt;child[r + 1];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否则，转入对应子树（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_hot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指向其父）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——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需做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I/O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，最费时间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                            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这里在向量内是二分查找，但对通常的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_order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可直接顺序查找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                                  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失败：最终抵达外部节点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179512" y="5877272"/>
            <a:ext cx="8714845" cy="82775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复杂度：每次访问需做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O(log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次外存读取，为原先的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1/log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通常为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至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1024,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故改进效率在一个数量级左右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02034"/>
      </p:ext>
    </p:extLst>
  </p:cSld>
  <p:clrMapOvr>
    <a:masterClrMapping/>
  </p:clrMapOvr>
  <p:transition advTm="157"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16033"/>
            <a:ext cx="4968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表的构建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更多实例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graphicFrame>
        <p:nvGraphicFramePr>
          <p:cNvPr id="80" name="表格 79"/>
          <p:cNvGraphicFramePr>
            <a:graphicFrameLocks noGrp="1"/>
          </p:cNvGraphicFramePr>
          <p:nvPr/>
        </p:nvGraphicFramePr>
        <p:xfrm>
          <a:off x="323528" y="1851925"/>
          <a:ext cx="842493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667710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4118491662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graphicFrame>
        <p:nvGraphicFramePr>
          <p:cNvPr id="81" name="表格 80"/>
          <p:cNvGraphicFramePr>
            <a:graphicFrameLocks noGrp="1"/>
          </p:cNvGraphicFramePr>
          <p:nvPr/>
        </p:nvGraphicFramePr>
        <p:xfrm>
          <a:off x="954362" y="3070911"/>
          <a:ext cx="734481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605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941919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1015258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graphicFrame>
        <p:nvGraphicFramePr>
          <p:cNvPr id="82" name="表格 81"/>
          <p:cNvGraphicFramePr>
            <a:graphicFrameLocks noGrp="1"/>
          </p:cNvGraphicFramePr>
          <p:nvPr/>
        </p:nvGraphicFramePr>
        <p:xfrm>
          <a:off x="251520" y="4293096"/>
          <a:ext cx="842493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667710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4118491662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97254" y="5512082"/>
          <a:ext cx="76590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667710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1187624" y="2550819"/>
            <a:ext cx="7560837" cy="364869"/>
          </a:xfrm>
          <a:prstGeom prst="rect">
            <a:avLst/>
          </a:prstGeom>
          <a:solidFill>
            <a:schemeClr val="tx2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266565" y="3722765"/>
            <a:ext cx="6048672" cy="364869"/>
          </a:xfrm>
          <a:prstGeom prst="rect">
            <a:avLst/>
          </a:prstGeom>
          <a:solidFill>
            <a:schemeClr val="tx2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835696" y="4946237"/>
            <a:ext cx="6912765" cy="364869"/>
          </a:xfrm>
          <a:prstGeom prst="rect">
            <a:avLst/>
          </a:prstGeom>
          <a:solidFill>
            <a:schemeClr val="tx2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39753" y="6153053"/>
            <a:ext cx="6116532" cy="364869"/>
          </a:xfrm>
          <a:prstGeom prst="rect">
            <a:avLst/>
          </a:prstGeom>
          <a:solidFill>
            <a:schemeClr val="tx2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24880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79512" y="1116033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表的计算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844824"/>
            <a:ext cx="83529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buildNext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构造模式串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P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next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表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 = 0;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//“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主”串指针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N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new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[m];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//next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表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t = N[0] = -1;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模式串指针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j &lt; m - 1 )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( 0 &gt; t ||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==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[t] ) {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匹配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j ++; t ++;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N[j] = 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else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失配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t = N[t];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707661"/>
      </p:ext>
    </p:extLst>
  </p:cSld>
  <p:clrMapOvr>
    <a:masterClrMapping/>
  </p:clrMapOvr>
  <p:transition advTm="157"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79512" y="1093017"/>
            <a:ext cx="8731733" cy="22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复杂度分析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k=2*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-j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循环的分析，每进行一次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至少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+1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的最大值可能为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-j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=2n+1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循环至多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2n+1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次。为此，复杂度为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O(n)</a:t>
            </a:r>
            <a:endParaRPr kumimoji="0" lang="en-US" altLang="zh-CN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3257014"/>
            <a:ext cx="856895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match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 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//KMP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算法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next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buildNext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	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复杂度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O(m)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 =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 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复杂度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 = 0; 		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复杂度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while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j &lt; m  &amp;&amp;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 n ) 			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( 0 &gt; j ||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==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{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++;  j ++; } 	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i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j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每次加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，等价于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每次加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823B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else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j = next[j]; 	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i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不变，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j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至少减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，故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至少加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delete []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next; 				   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复杂度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O(1)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j;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711387"/>
      </p:ext>
    </p:extLst>
  </p:cSld>
  <p:clrMapOvr>
    <a:masterClrMapping/>
  </p:clrMapOvr>
  <p:transition advTm="157"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31733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进一步改进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观察一下文本串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和模式串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之间的匹配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112892" y="5624726"/>
          <a:ext cx="37542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38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386890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282853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278620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371914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371914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371914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371914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371914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371914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</a:tblGrid>
              <a:tr h="177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77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77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N[j]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703486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208377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713268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218159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723050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227941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732832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237723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742614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247505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752396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257287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762178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7267069" y="2490288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79512" y="2480361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64761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286877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1808993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283921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806037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328153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826194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348310" y="2094654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867469" y="204831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601341" y="2094654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7115474" y="2094654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4976831" y="2048313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771960" y="2480361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8276856" y="2480361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615904" y="2084727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130037" y="2084727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03486" y="29749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208377" y="29749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713268" y="29749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2218159" y="2974991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2723050" y="2967128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149928" y="297499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227941" y="2982854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732832" y="29828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4237723" y="29828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4742614" y="2982854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乘号 51"/>
          <p:cNvSpPr/>
          <p:nvPr/>
        </p:nvSpPr>
        <p:spPr bwMode="auto">
          <a:xfrm>
            <a:off x="3487035" y="2965757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1208377" y="33754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713268" y="33754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2218159" y="33754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723050" y="33754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3227941" y="3367559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732832" y="33832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237723" y="33832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742614" y="33832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5247505" y="33832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乘号 61"/>
          <p:cNvSpPr/>
          <p:nvPr/>
        </p:nvSpPr>
        <p:spPr bwMode="auto">
          <a:xfrm>
            <a:off x="3487035" y="3401165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640741" y="333457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1713268" y="37600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2218159" y="37600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2723050" y="3760022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3227941" y="3760022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3732832" y="375215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4237723" y="37678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4742614" y="37678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47505" y="37678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5752396" y="37678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乘号 82"/>
          <p:cNvSpPr/>
          <p:nvPr/>
        </p:nvSpPr>
        <p:spPr bwMode="auto">
          <a:xfrm>
            <a:off x="3487035" y="3785348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1145632" y="371917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184804" y="2905172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j=5, Next[j]=4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94178" y="3313441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j=4, Next[j]=3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194178" y="3721710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j=3, Next[j]=2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2218159" y="415402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2723050" y="4154026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3227941" y="4154026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3732832" y="415402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237723" y="414616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4742614" y="416188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5247505" y="416188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5752396" y="416188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257287" y="416188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乘号 96"/>
          <p:cNvSpPr/>
          <p:nvPr/>
        </p:nvSpPr>
        <p:spPr bwMode="auto">
          <a:xfrm>
            <a:off x="3506647" y="4152485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1650523" y="411317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194178" y="4135555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j=2, Next[j]=1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2723050" y="453849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3227941" y="4538495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32832" y="453849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4237723" y="453849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742614" y="453063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5247505" y="45463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5752396" y="45463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257287" y="45463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762178" y="45463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乘号 108"/>
          <p:cNvSpPr/>
          <p:nvPr/>
        </p:nvSpPr>
        <p:spPr bwMode="auto">
          <a:xfrm>
            <a:off x="3506647" y="4551087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2155414" y="4497644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3227941" y="4928722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3732832" y="492872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4237723" y="492872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4742614" y="492872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5247505" y="4920859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5752396" y="49365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6257287" y="49365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6762178" y="49365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7267069" y="4936585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乘号 119"/>
          <p:cNvSpPr/>
          <p:nvPr/>
        </p:nvSpPr>
        <p:spPr bwMode="auto">
          <a:xfrm>
            <a:off x="3513919" y="4920859"/>
            <a:ext cx="364935" cy="389482"/>
          </a:xfrm>
          <a:prstGeom prst="mathMultiply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2660305" y="4887871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201321" y="4534131"/>
            <a:ext cx="185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j=1, Next[j]=0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3213397" y="2807254"/>
            <a:ext cx="499823" cy="2583121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6" name="线形标注 1 135"/>
          <p:cNvSpPr/>
          <p:nvPr/>
        </p:nvSpPr>
        <p:spPr bwMode="auto">
          <a:xfrm flipH="1">
            <a:off x="3443941" y="5664644"/>
            <a:ext cx="1421257" cy="890011"/>
          </a:xfrm>
          <a:prstGeom prst="borderCallout1">
            <a:avLst>
              <a:gd name="adj1" fmla="val -35713"/>
              <a:gd name="adj2" fmla="val 90428"/>
              <a:gd name="adj3" fmla="val -3834"/>
              <a:gd name="adj4" fmla="val 57170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多次重复冗余匹配</a:t>
            </a:r>
          </a:p>
        </p:txBody>
      </p:sp>
      <p:sp>
        <p:nvSpPr>
          <p:cNvPr id="137" name="椭圆 136"/>
          <p:cNvSpPr/>
          <p:nvPr/>
        </p:nvSpPr>
        <p:spPr bwMode="auto">
          <a:xfrm>
            <a:off x="426847" y="2298373"/>
            <a:ext cx="2901306" cy="1077050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38" name="线形标注 1 137"/>
          <p:cNvSpPr/>
          <p:nvPr/>
        </p:nvSpPr>
        <p:spPr bwMode="auto">
          <a:xfrm flipH="1">
            <a:off x="116237" y="5013930"/>
            <a:ext cx="2381371" cy="1540725"/>
          </a:xfrm>
          <a:prstGeom prst="borderCallout1">
            <a:avLst>
              <a:gd name="adj1" fmla="val -107866"/>
              <a:gd name="adj2" fmla="val 58556"/>
              <a:gd name="adj3" fmla="val -1059"/>
              <a:gd name="adj4" fmla="val 85863"/>
            </a:avLst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之前仅利用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P[0,j)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信息（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成功经验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），没有利用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P[j]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失败教训</a:t>
            </a:r>
          </a:p>
        </p:txBody>
      </p:sp>
      <p:sp>
        <p:nvSpPr>
          <p:cNvPr id="139" name="椭圆 138"/>
          <p:cNvSpPr/>
          <p:nvPr/>
        </p:nvSpPr>
        <p:spPr bwMode="auto">
          <a:xfrm>
            <a:off x="3120230" y="2800669"/>
            <a:ext cx="720313" cy="573496"/>
          </a:xfrm>
          <a:prstGeom prst="ellipse">
            <a:avLst/>
          </a:prstGeom>
          <a:noFill/>
          <a:ln w="41275" algn="ctr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140" name="线形标注 1 139"/>
          <p:cNvSpPr/>
          <p:nvPr/>
        </p:nvSpPr>
        <p:spPr bwMode="auto">
          <a:xfrm flipH="1">
            <a:off x="2642897" y="1153619"/>
            <a:ext cx="6408713" cy="442472"/>
          </a:xfrm>
          <a:prstGeom prst="borderCallout1">
            <a:avLst>
              <a:gd name="adj1" fmla="val 371034"/>
              <a:gd name="adj2" fmla="val 84272"/>
              <a:gd name="adj3" fmla="val 101651"/>
              <a:gd name="adj4" fmla="val 84496"/>
            </a:avLst>
          </a:prstGeom>
          <a:solidFill>
            <a:srgbClr val="C00000"/>
          </a:solidFill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P[j]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匹配失败，若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P[Next[j]]=P[j]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，则匹配肯定失败</a:t>
            </a:r>
          </a:p>
        </p:txBody>
      </p:sp>
    </p:spTree>
    <p:extLst>
      <p:ext uri="{BB962C8B-B14F-4D97-AF65-F5344CB8AC3E}">
        <p14:creationId xmlns:p14="http://schemas.microsoft.com/office/powerpoint/2010/main" val="124862487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31733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进一步改进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引入失配的经验教训：选定的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不能使得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P[t]=P[j]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/>
              <p:cNvSpPr/>
              <p:nvPr/>
            </p:nvSpPr>
            <p:spPr bwMode="auto">
              <a:xfrm>
                <a:off x="683568" y="2204864"/>
                <a:ext cx="8280920" cy="561338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2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𝑵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d>
                            <m:dPr>
                              <m:begChr m:val="["/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d>
                            <m:dPr>
                              <m:begChr m:val="["/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zh-CN" alt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且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)≠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6" name="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2204864"/>
                <a:ext cx="8280920" cy="561338"/>
              </a:xfrm>
              <a:prstGeom prst="rect">
                <a:avLst/>
              </a:prstGeom>
              <a:blipFill>
                <a:blip r:embed="rId3"/>
                <a:stretch>
                  <a:fillRect b="-6522"/>
                </a:stretch>
              </a:blip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/>
              <p:cNvSpPr/>
              <p:nvPr/>
            </p:nvSpPr>
            <p:spPr bwMode="auto">
              <a:xfrm>
                <a:off x="2411760" y="2924944"/>
                <a:ext cx="4176464" cy="504056"/>
              </a:xfrm>
              <a:prstGeom prst="rect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marL="0" marR="0" lvl="2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𝒏𝒆𝒙𝒕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𝒎𝒂𝒙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𝑵</m:t>
                      </m:r>
                      <m:d>
                        <m:d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7" name="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760" y="2924944"/>
                <a:ext cx="4176464" cy="504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表格 137"/>
          <p:cNvGraphicFramePr>
            <a:graphicFrameLocks noGrp="1"/>
          </p:cNvGraphicFramePr>
          <p:nvPr/>
        </p:nvGraphicFramePr>
        <p:xfrm>
          <a:off x="1175309" y="3717032"/>
          <a:ext cx="76590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667710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139" name="矩形 138"/>
          <p:cNvSpPr/>
          <p:nvPr/>
        </p:nvSpPr>
        <p:spPr>
          <a:xfrm>
            <a:off x="165267" y="3461684"/>
            <a:ext cx="933269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40" name="表格 139"/>
          <p:cNvGraphicFramePr>
            <a:graphicFrameLocks noGrp="1"/>
          </p:cNvGraphicFramePr>
          <p:nvPr/>
        </p:nvGraphicFramePr>
        <p:xfrm>
          <a:off x="1132485" y="5263811"/>
          <a:ext cx="76590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667710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6590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141" name="矩形 140"/>
          <p:cNvSpPr/>
          <p:nvPr/>
        </p:nvSpPr>
        <p:spPr>
          <a:xfrm>
            <a:off x="35081" y="5008463"/>
            <a:ext cx="1107996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改进的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2" name="下箭头 141"/>
          <p:cNvSpPr/>
          <p:nvPr/>
        </p:nvSpPr>
        <p:spPr bwMode="auto">
          <a:xfrm>
            <a:off x="4630078" y="4785178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736994"/>
      </p:ext>
    </p:extLst>
  </p:cSld>
  <p:clrMapOvr>
    <a:masterClrMapping/>
  </p:clrMapOvr>
  <p:transition advTm="157"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31733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进一步改进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引入失配的经验教训：选定的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不能使得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P[t]=P[j]</a:t>
            </a:r>
          </a:p>
        </p:txBody>
      </p:sp>
      <p:sp>
        <p:nvSpPr>
          <p:cNvPr id="139" name="矩形 138"/>
          <p:cNvSpPr/>
          <p:nvPr/>
        </p:nvSpPr>
        <p:spPr>
          <a:xfrm>
            <a:off x="-29907" y="2118140"/>
            <a:ext cx="121748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39283" y="3501008"/>
            <a:ext cx="10800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改进的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2" name="下箭头 141"/>
          <p:cNvSpPr/>
          <p:nvPr/>
        </p:nvSpPr>
        <p:spPr bwMode="auto">
          <a:xfrm>
            <a:off x="4725659" y="3180978"/>
            <a:ext cx="754587" cy="319225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187577" y="2156055"/>
          <a:ext cx="781146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98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682451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4118491662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217484" y="3501008"/>
          <a:ext cx="781146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98">
                  <a:extLst>
                    <a:ext uri="{9D8B030D-6E8A-4147-A177-3AD203B41FA5}">
                      <a16:colId xmlns:a16="http://schemas.microsoft.com/office/drawing/2014/main" val="299251374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8482562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6651092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4782443"/>
                    </a:ext>
                  </a:extLst>
                </a:gridCol>
                <a:gridCol w="682451">
                  <a:extLst>
                    <a:ext uri="{9D8B030D-6E8A-4147-A177-3AD203B41FA5}">
                      <a16:colId xmlns:a16="http://schemas.microsoft.com/office/drawing/2014/main" val="3898426874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900706033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178603446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193989287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824325392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3997135400"/>
                    </a:ext>
                  </a:extLst>
                </a:gridCol>
                <a:gridCol w="710133">
                  <a:extLst>
                    <a:ext uri="{9D8B030D-6E8A-4147-A177-3AD203B41FA5}">
                      <a16:colId xmlns:a16="http://schemas.microsoft.com/office/drawing/2014/main" val="4118491662"/>
                    </a:ext>
                  </a:extLst>
                </a:gridCol>
              </a:tblGrid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79408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41322"/>
                  </a:ext>
                </a:extLst>
              </a:tr>
              <a:tr h="168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Next[j]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39177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 bwMode="auto">
          <a:xfrm>
            <a:off x="791376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296267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801158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06049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810940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315831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820722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325613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830504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335395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5840286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345177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850068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354959" y="5072649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38336" y="5062722"/>
            <a:ext cx="432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52651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374767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896883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371811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893927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416043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914084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436200" y="4677015"/>
            <a:ext cx="29000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955359" y="4630674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689231" y="4677015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7203364" y="4677015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64721" y="4630674"/>
            <a:ext cx="647099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859850" y="506272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8364746" y="5062722"/>
            <a:ext cx="432000" cy="360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703794" y="4667088"/>
            <a:ext cx="730157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8192858" y="4677014"/>
            <a:ext cx="737140" cy="44458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n-1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91376" y="552509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296267" y="552509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1801158" y="552509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306049" y="5525095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810940" y="5517232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237818" y="5525095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315831" y="55329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820722" y="55329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4325613" y="55329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830504" y="5532958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5314482" y="551723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796559" y="595395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301450" y="5953953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806341" y="5953953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311232" y="5953953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816123" y="594609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43001" y="5953953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321014" y="596181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825905" y="596181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330796" y="596181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835687" y="596181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319665" y="5946090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91850" y="59539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原方案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2806341" y="637693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311232" y="637693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3816123" y="637693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321014" y="6376939"/>
            <a:ext cx="432000" cy="336412"/>
          </a:xfrm>
          <a:prstGeom prst="rect">
            <a:avLst/>
          </a:prstGeom>
          <a:solidFill>
            <a:srgbClr val="00B050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4825905" y="6369076"/>
            <a:ext cx="432000" cy="336412"/>
          </a:xfrm>
          <a:prstGeom prst="rect">
            <a:avLst/>
          </a:prstGeom>
          <a:solidFill>
            <a:srgbClr val="CCFF99"/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2252783" y="6376939"/>
            <a:ext cx="432000" cy="352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 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330796" y="638480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835687" y="638480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340578" y="638480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45469" y="6384802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7329447" y="6369076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291850" y="63361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现方案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幼圆"/>
              <a:cs typeface="+mn-cs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832484" y="6379677"/>
            <a:ext cx="432000" cy="3364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extrusionH="38100" prstMaterial="matte"/>
        </p:spPr>
        <p:txBody>
          <a:bodyPr lIns="0" tIns="91446" rIns="0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087488"/>
      </p:ext>
    </p:extLst>
  </p:cSld>
  <p:clrMapOvr>
    <a:masterClrMapping/>
  </p:clrMapOvr>
  <p:transition advTm="157"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散列方法：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Karp-Rabin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20"/>
              <p:cNvSpPr txBox="1">
                <a:spLocks noChangeArrowheads="1"/>
              </p:cNvSpPr>
              <p:nvPr/>
            </p:nvSpPr>
            <p:spPr bwMode="auto">
              <a:xfrm>
                <a:off x="135444" y="1134333"/>
                <a:ext cx="8731733" cy="4732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任一有限长度的字符向量都可视为整数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若字母表规模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|</m:t>
                    </m:r>
                    <m:r>
                      <a:rPr kumimoji="0" lang="zh-CN" alt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𝚺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|=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𝒅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，则任意字符串都可以对应“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d+1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”进制的整数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如由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{0,1,2,3,4,5,6,7,8,9,a,b,c,d,e,f}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这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16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个字符组成任意串可转化为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17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进制数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如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”01a”=&lt;1,2,11&gt;</a:t>
                </a:r>
                <a:r>
                  <a:rPr kumimoji="0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17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=334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（如若使用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16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进制则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”01a”=“1a”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这样，任意整数都将唯一对应一字符串，转化的整数成为散列码（也称为该字符串的“指纹”）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以下考虑由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26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个大写字母组成的字符串匹配问题，使整数转换进制为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27</a:t>
                </a: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444" y="1134333"/>
                <a:ext cx="8731733" cy="4732065"/>
              </a:xfrm>
              <a:prstGeom prst="rect">
                <a:avLst/>
              </a:prstGeom>
              <a:blipFill>
                <a:blip r:embed="rId3"/>
                <a:stretch>
                  <a:fillRect l="-1186" t="-1289" r="-453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155063"/>
      </p:ext>
    </p:extLst>
  </p:cSld>
  <p:clrMapOvr>
    <a:masterClrMapping/>
  </p:clrMapOvr>
  <p:transition advTm="157"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62838" cy="315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散列压缩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直接计算指纹十分耗时，并且指纹长度过长，比对慢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“HASHING”=&lt;8,1,19,8,9,14,7&gt;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(27)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=3,123,974,608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KARPRABIN”=&lt;11,1,18,16,18,1,2,9,14&gt;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(27)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=3,124,397,993,144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d=128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ASCII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码）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模式串长度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m&gt;10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，则散列码长度将达到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位长，比对无法在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时间内完成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为此需进行散列压缩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Hash(key)=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key%M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散列方法：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Karp-Rabin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971600" y="4365104"/>
            <a:ext cx="6532964" cy="2262773"/>
            <a:chOff x="709129" y="4259817"/>
            <a:chExt cx="6532964" cy="2262773"/>
          </a:xfrm>
        </p:grpSpPr>
        <p:sp>
          <p:nvSpPr>
            <p:cNvPr id="4" name="矩形 3"/>
            <p:cNvSpPr/>
            <p:nvPr/>
          </p:nvSpPr>
          <p:spPr bwMode="auto">
            <a:xfrm>
              <a:off x="1256292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1761183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2266074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2770965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275856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780747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285638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790529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295420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800311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305202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810093" y="4696135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1256292" y="4352932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1761183" y="4352932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266074" y="4352932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2770965" y="4352932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275856" y="4345069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746159" y="4589428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 :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46159" y="4277012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256292" y="5028082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hash(“27182”)=22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12871" y="4941989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(a)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771951" y="42598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hash(P)=77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761183" y="5408958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hash(“71828”)=48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12871" y="5323230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(b)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266074" y="5789834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hash(“18281”)=45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711879" y="5697131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(c)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2770965" y="6178421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hash(“82818”)=77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709129" y="6078007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(d)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 bwMode="auto">
          <a:xfrm>
            <a:off x="4475218" y="5032593"/>
            <a:ext cx="0" cy="7698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823B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>
            <a:off x="3970327" y="5021581"/>
            <a:ext cx="0" cy="38491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823B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48" name="直接连接符 47"/>
          <p:cNvCxnSpPr/>
          <p:nvPr/>
        </p:nvCxnSpPr>
        <p:spPr bwMode="auto">
          <a:xfrm>
            <a:off x="4980109" y="5032593"/>
            <a:ext cx="0" cy="11356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823B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50" name="直接连接符 49"/>
          <p:cNvCxnSpPr/>
          <p:nvPr/>
        </p:nvCxnSpPr>
        <p:spPr bwMode="auto">
          <a:xfrm>
            <a:off x="5481744" y="5032593"/>
            <a:ext cx="3256" cy="15242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823B"/>
            </a:solidFill>
            <a:prstDash val="dash"/>
            <a:round/>
            <a:headEnd type="none"/>
            <a:tailEnd type="none"/>
          </a:ln>
          <a:effectLst/>
        </p:spPr>
      </p:cxnSp>
      <p:sp>
        <p:nvSpPr>
          <p:cNvPr id="52" name="矩形 51"/>
          <p:cNvSpPr/>
          <p:nvPr/>
        </p:nvSpPr>
        <p:spPr bwMode="auto">
          <a:xfrm>
            <a:off x="5796136" y="5491859"/>
            <a:ext cx="3149345" cy="796864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本例中以十进制数字串为例，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d=10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M=97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147510"/>
      </p:ext>
    </p:extLst>
  </p:cSld>
  <p:clrMapOvr>
    <a:masterClrMapping/>
  </p:clrMapOvr>
  <p:transition advTm="157"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散列方法：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Karp-Rabin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31733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散列冲突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散列压缩无可避免存在冲突可能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hash(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71828”)= hash(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18284”)=48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，散列冲突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发生正确比对后，仅需严格比对各个字符，即可避免冲突</a:t>
            </a:r>
            <a:endParaRPr kumimoji="0" lang="en-US" altLang="zh-CN" sz="20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043608" y="2728814"/>
            <a:ext cx="6536577" cy="3011020"/>
            <a:chOff x="811829" y="2734771"/>
            <a:chExt cx="6536577" cy="3011020"/>
          </a:xfrm>
        </p:grpSpPr>
        <p:sp>
          <p:nvSpPr>
            <p:cNvPr id="31" name="矩形 30"/>
            <p:cNvSpPr/>
            <p:nvPr/>
          </p:nvSpPr>
          <p:spPr bwMode="auto">
            <a:xfrm>
              <a:off x="1362605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867496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2372387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2877278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3382169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887060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4391951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4896842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5401733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906624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6411515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6916406" y="3171089"/>
              <a:ext cx="432000" cy="23117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362605" y="2827886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1867496" y="2827886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372387" y="2827886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2877278" y="2827886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3382169" y="2820023"/>
              <a:ext cx="432000" cy="216024"/>
            </a:xfrm>
            <a:prstGeom prst="rect">
              <a:avLst/>
            </a:prstGeom>
            <a:solidFill>
              <a:srgbClr val="FF99FF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852472" y="3064382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 :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852472" y="2751966"/>
              <a:ext cx="432000" cy="35213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 :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1362605" y="3503036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hash(“27182”)=22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819184" y="3416943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(a)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878264" y="2734771"/>
              <a:ext cx="15231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hash(P)=48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867496" y="3829218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hash(“71828”)=48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817959" y="3730987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(b)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2372387" y="4155400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hash(“18281”)=45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816733" y="4045031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(c)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2877278" y="4481582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hash(“82818”)=77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814281" y="4359075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(d)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9" name="直接连接符 58"/>
            <p:cNvCxnSpPr>
              <a:endCxn id="53" idx="3"/>
            </p:cNvCxnSpPr>
            <p:nvPr/>
          </p:nvCxnSpPr>
          <p:spPr bwMode="auto">
            <a:xfrm>
              <a:off x="4319060" y="3399887"/>
              <a:ext cx="0" cy="56589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>
              <a:endCxn id="50" idx="3"/>
            </p:cNvCxnSpPr>
            <p:nvPr/>
          </p:nvCxnSpPr>
          <p:spPr bwMode="auto">
            <a:xfrm>
              <a:off x="3814169" y="3388875"/>
              <a:ext cx="0" cy="2507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61" name="直接连接符 60"/>
            <p:cNvCxnSpPr>
              <a:endCxn id="55" idx="3"/>
            </p:cNvCxnSpPr>
            <p:nvPr/>
          </p:nvCxnSpPr>
          <p:spPr bwMode="auto">
            <a:xfrm>
              <a:off x="4823951" y="3399887"/>
              <a:ext cx="0" cy="89207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62" name="直接连接符 61"/>
            <p:cNvCxnSpPr>
              <a:endCxn id="57" idx="3"/>
            </p:cNvCxnSpPr>
            <p:nvPr/>
          </p:nvCxnSpPr>
          <p:spPr bwMode="auto">
            <a:xfrm>
              <a:off x="5325586" y="3399887"/>
              <a:ext cx="3256" cy="121825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sp>
          <p:nvSpPr>
            <p:cNvPr id="63" name="矩形 62"/>
            <p:cNvSpPr/>
            <p:nvPr/>
          </p:nvSpPr>
          <p:spPr bwMode="auto">
            <a:xfrm>
              <a:off x="3382169" y="4807764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hash(“28182”)=52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3887060" y="5133946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hash(“81828”)=57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391951" y="5460131"/>
              <a:ext cx="2451564" cy="273125"/>
            </a:xfrm>
            <a:prstGeom prst="rect">
              <a:avLst/>
            </a:prstGeom>
            <a:solidFill>
              <a:srgbClr val="CCFF99"/>
            </a:solidFill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hash(“18284”)=48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69" name="直接连接符 68"/>
            <p:cNvCxnSpPr>
              <a:endCxn id="63" idx="3"/>
            </p:cNvCxnSpPr>
            <p:nvPr/>
          </p:nvCxnSpPr>
          <p:spPr bwMode="auto">
            <a:xfrm>
              <a:off x="5827220" y="3399887"/>
              <a:ext cx="6513" cy="15444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71" name="直接连接符 70"/>
            <p:cNvCxnSpPr>
              <a:endCxn id="64" idx="3"/>
            </p:cNvCxnSpPr>
            <p:nvPr/>
          </p:nvCxnSpPr>
          <p:spPr bwMode="auto">
            <a:xfrm flipH="1">
              <a:off x="6338624" y="3399887"/>
              <a:ext cx="3614" cy="18706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73" name="直接连接符 72"/>
            <p:cNvCxnSpPr>
              <a:endCxn id="65" idx="3"/>
            </p:cNvCxnSpPr>
            <p:nvPr/>
          </p:nvCxnSpPr>
          <p:spPr bwMode="auto">
            <a:xfrm>
              <a:off x="6840616" y="3244927"/>
              <a:ext cx="2899" cy="23517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23B"/>
              </a:solidFill>
              <a:prstDash val="dash"/>
              <a:round/>
              <a:headEnd type="none"/>
              <a:tailEnd type="none"/>
            </a:ln>
            <a:effectLst/>
          </p:spPr>
        </p:cxnSp>
        <p:sp>
          <p:nvSpPr>
            <p:cNvPr id="80" name="矩形 79"/>
            <p:cNvSpPr/>
            <p:nvPr/>
          </p:nvSpPr>
          <p:spPr bwMode="auto">
            <a:xfrm>
              <a:off x="815507" y="4673119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(e)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811829" y="4987163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(f)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813055" y="5301208"/>
              <a:ext cx="432000" cy="44458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38100" prstMaterial="matte"/>
          </p:spPr>
          <p:txBody>
            <a:bodyPr lIns="0" tIns="91446" rIns="0" bIns="9144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(g)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158351" y="5768266"/>
            <a:ext cx="8784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bool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check1by1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指纹相同时，逐位比对以确认是否真正匹配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strlen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j = 0; j &lt; m;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j++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++ )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尽管需要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O(m)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时间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[j] !=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false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但只要散列得当，调用本例程并返回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false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的概率将极低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true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743250"/>
      </p:ext>
    </p:extLst>
  </p:cSld>
  <p:clrMapOvr>
    <a:masterClrMapping/>
  </p:clrMapOvr>
  <p:transition advTm="157">
    <p:zo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散列方法：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Karp-Rabin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35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31733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快速指纹更新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普通方法下，指纹的计算时间正比于模式串长度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整个算法时间复杂度高达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O(m*n)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应充分利用相邻字符字串之间的关系，简化计算，实现常数时间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获取任意字串的指纹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444" y="5301208"/>
            <a:ext cx="9217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void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updateHash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HashCode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HashCode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DIGIT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- 1 ) *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%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前一指纹基础上去除首位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T[k-1]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*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DIGIT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- 1 ) ) %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添加末位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T[k + m - 1]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( 0 &gt;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+=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                     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确保散列码落在合法区间内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125" y="4077072"/>
            <a:ext cx="90545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HashCode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prepareDm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预处理：计算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R^(m - 1) % M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（仅需调用一次）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HashCode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i = 1; i &lt; 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i++ ) Dm = ( 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* Dm ) % 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da-DK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da-DK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da-DK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直接累乘</a:t>
            </a:r>
            <a:r>
              <a:rPr kumimoji="0" lang="da-DK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m-1</a:t>
            </a:r>
            <a:r>
              <a:rPr kumimoji="0" lang="zh-CN" altLang="da-DK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次，并取模</a:t>
            </a:r>
            <a:endParaRPr kumimoji="0" lang="da-DK" altLang="zh-CN" sz="16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792" y="3326594"/>
            <a:ext cx="88924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#define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97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散列表长度：既然这里并不需要真地存储散列表，不妨取更大的素数，以降低误判的可能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#define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10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基数：对于二进制串，取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2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；对于十进制串，取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10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；对于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ASCII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字符串，取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128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或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256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#define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DIGIT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( (S)[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] -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'0'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取十进制串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S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的第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i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位数字值（假定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S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合法）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1259632" y="4805615"/>
            <a:ext cx="504056" cy="415343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endCxn id="11" idx="1"/>
          </p:cNvCxnSpPr>
          <p:nvPr/>
        </p:nvCxnSpPr>
        <p:spPr bwMode="auto">
          <a:xfrm>
            <a:off x="1835696" y="5013176"/>
            <a:ext cx="5586625" cy="301593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C00000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1" name="椭圆 10"/>
          <p:cNvSpPr/>
          <p:nvPr/>
        </p:nvSpPr>
        <p:spPr bwMode="auto">
          <a:xfrm>
            <a:off x="7206142" y="5253943"/>
            <a:ext cx="1476164" cy="415343"/>
          </a:xfrm>
          <a:prstGeom prst="ellipse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59798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关键码插入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首先调用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search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在树中查找关键码，若查找成功返回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false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否则，查找过程终止于叶子节点的某个键码，其父节点为叶子节点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_hot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调用向量的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search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接口，在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_hot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节点查找合适的插入位置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将关键码插入该位置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r+1</a:t>
            </a:r>
          </a:p>
          <a:p>
            <a:pPr marL="9144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判断并处理上溢（关键码个数大于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solveOverflow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函数进行处理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308" y="4645028"/>
            <a:ext cx="81029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template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&lt;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typename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bool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BTree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&gt;::insert (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&amp;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将关键码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e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插入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B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树中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BTNodePosi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) v = search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v 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false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确认目标节点不存在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Rank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r = _hot-&gt;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key.search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在节点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_hot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的有序关键码向量中查找合适的插入位置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_hot-&gt;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key.insert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r + 1,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将新关键码插至对应的位置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_hot-&gt;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child.insert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r + 2,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创建一个空子树指针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_size++;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更新全树规模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solveOverflow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_hot );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如有必要，需做分裂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true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插入成功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231924"/>
      </p:ext>
    </p:extLst>
  </p:cSld>
  <p:clrMapOvr>
    <a:masterClrMapping/>
  </p:clrMapOvr>
  <p:transition advTm="157"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散列方法：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Karp-Rabin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6" name="矩形 5"/>
          <p:cNvSpPr/>
          <p:nvPr/>
        </p:nvSpPr>
        <p:spPr>
          <a:xfrm>
            <a:off x="179512" y="1700808"/>
            <a:ext cx="91450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match (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char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*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{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串匹配算法（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Karp-Rabin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m = strlen ( 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), n = strlen ( 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de-DE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//assert: m &lt;= 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HashCode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prepareDm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m ),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nn-NO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nn-NO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nn-NO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nn-NO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i = 0; i &lt; m; i++ ) { </a:t>
            </a:r>
            <a:r>
              <a:rPr kumimoji="0" lang="nn-NO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nn-NO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初始化</a:t>
            </a:r>
            <a:endParaRPr kumimoji="0" lang="nn-NO" altLang="zh-CN" sz="16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*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DIGIT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) %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计算模式串对应的散列值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*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+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DIGIT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 ) %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;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计算文本串（前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m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位）初始散列值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size_t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k = 0; ; ) {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查找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nsolas" panose="020B0609020204030204" pitchFamily="49" charset="0"/>
              <a:ea typeface="隶书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	if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==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check1by1 (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k ) 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k;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if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++k &gt; n - m 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k;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//assert: k &gt; n - m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，表示无匹配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else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updateHash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(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hashT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, m, k,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);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//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隶书" pitchFamily="49" charset="-122"/>
                <a:cs typeface="+mn-cs"/>
              </a:rPr>
              <a:t>否则，更新子串散列码，继续查找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幼圆"/>
              <a:cs typeface="+mn-cs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35444" y="1134333"/>
            <a:ext cx="87317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主程序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920428"/>
      </p:ext>
    </p:extLst>
  </p:cSld>
  <p:clrMapOvr>
    <a:masterClrMapping/>
  </p:clrMapOvr>
  <p:transition advTm="157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上溢与分裂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914400" marR="0" lvl="2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插入关键码后，发生上溢的节点，其关键码个数必为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。若取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𝑺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zh-CN" alt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或</m:t>
                    </m:r>
                    <m:d>
                      <m:dPr>
                        <m:begChr m:val="⌈"/>
                        <m:endChr m:val="⌉"/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/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zh-CN" alt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则它们依次为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𝟎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𝟏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,,…</m:t>
                          </m:r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𝒌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𝒔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𝒔</m:t>
                          </m:r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𝒌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𝒔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𝒌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𝒎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800100" marR="0" lvl="2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分裂为前后两个节点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{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𝒌</m:t>
                    </m:r>
                    <m:r>
                      <a:rPr kumimoji="0" lang="en-US" altLang="zh-CN" sz="24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𝟎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𝒌</m:t>
                    </m:r>
                    <m:r>
                      <a:rPr kumimoji="0" lang="en-US" altLang="zh-CN" sz="24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,,…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}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{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𝒌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𝒎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}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800100" marR="0" lvl="2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令关键码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𝒌</m:t>
                    </m:r>
                    <m:r>
                      <a:rPr kumimoji="0" lang="en-US" altLang="zh-CN" sz="24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𝒔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上升一层，归入父节点（若存在）所在的位置，并以左右两节点作为该关键码的两个孩子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800100" marR="0" lvl="2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若上溢发生传递（往上层），则迭代进行分裂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800100" marR="0" lvl="2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若至根节点处，则从最顶端增加一层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blipFill>
                <a:blip r:embed="rId3"/>
                <a:stretch>
                  <a:fillRect l="-1583" t="-1781" r="-4474" b="-21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 bwMode="auto">
          <a:xfrm>
            <a:off x="2267744" y="306896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4572000" y="306528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816883" y="5733256"/>
            <a:ext cx="7597783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分裂操作次数不会超过全树树高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O(log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381405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57"/>
    </mc:Choice>
    <mc:Fallback xmlns="">
      <p:transition spd="slow" advTm="15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26f8cbf-fa44-4721-9be6-3a36f25770e1"/>
  <p:tag name="COMMONDATA" val="eyJoZGlkIjoiZTkxZjA3NzE3ODJlMjExNGUwNzc2NmEwMTYxYmE2YzAifQ==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2" charset="-122"/>
            <a:ea typeface="黑体" panose="02010609060101010101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2670</TotalTime>
  <Words>12317</Words>
  <Application>Microsoft Office PowerPoint</Application>
  <PresentationFormat>全屏显示(4:3)</PresentationFormat>
  <Paragraphs>3478</Paragraphs>
  <Slides>80</Slides>
  <Notes>79</Notes>
  <HiddenSlides>7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黑体</vt:lpstr>
      <vt:lpstr>隶书</vt:lpstr>
      <vt:lpstr>微软雅黑</vt:lpstr>
      <vt:lpstr>Arial</vt:lpstr>
      <vt:lpstr>Arial Black</vt:lpstr>
      <vt:lpstr>Calibri</vt:lpstr>
      <vt:lpstr>Cambria Math</vt:lpstr>
      <vt:lpstr>Consolas</vt:lpstr>
      <vt:lpstr>Courier New</vt:lpstr>
      <vt:lpstr>Tahoma</vt:lpstr>
      <vt:lpstr>Times New Roman</vt:lpstr>
      <vt:lpstr>Wingdings</vt:lpstr>
      <vt:lpstr>Tsinghua</vt:lpstr>
      <vt:lpstr>PowerPoint 演示文稿</vt:lpstr>
      <vt:lpstr>B树：多路平衡查找</vt:lpstr>
      <vt:lpstr>B树：多路平衡查找</vt:lpstr>
      <vt:lpstr>B-树 数据结构</vt:lpstr>
      <vt:lpstr>B-树 数据结构</vt:lpstr>
      <vt:lpstr>B-树：关键码查找</vt:lpstr>
      <vt:lpstr>B-树：关键码查找</vt:lpstr>
      <vt:lpstr>B-树：关键码插入</vt:lpstr>
      <vt:lpstr>B-树：关键码插入</vt:lpstr>
      <vt:lpstr>B-树：关键码插入</vt:lpstr>
      <vt:lpstr>B-树：关键码插入</vt:lpstr>
      <vt:lpstr>B-树：关键码插入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B-树：插入删除验证</vt:lpstr>
      <vt:lpstr>回顾：AVL树平衡化旋转</vt:lpstr>
      <vt:lpstr>回顾：AVL树平衡化旋转</vt:lpstr>
      <vt:lpstr>回顾：AVL树 3+4 组装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红黑树：背景</vt:lpstr>
      <vt:lpstr>红黑树：背景</vt:lpstr>
      <vt:lpstr>红黑树：特性</vt:lpstr>
      <vt:lpstr>红黑树：等价性</vt:lpstr>
      <vt:lpstr>红黑树：等价性</vt:lpstr>
      <vt:lpstr>红黑树：平衡性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红黑树：节点删除</vt:lpstr>
      <vt:lpstr>PowerPoint 演示文稿</vt:lpstr>
      <vt:lpstr>串：基本概念</vt:lpstr>
      <vt:lpstr>串：基本概念</vt:lpstr>
      <vt:lpstr>ADT</vt:lpstr>
      <vt:lpstr>ADT</vt:lpstr>
      <vt:lpstr>串的类实现-顺序存储结构实现</vt:lpstr>
      <vt:lpstr>C++字符串库函数</vt:lpstr>
      <vt:lpstr>C++字符串库函数(2)</vt:lpstr>
      <vt:lpstr>C++字符串库函数(3)</vt:lpstr>
      <vt:lpstr>串匹配</vt:lpstr>
      <vt:lpstr>蛮力匹配（B-F法）</vt:lpstr>
      <vt:lpstr>蛮力匹配</vt:lpstr>
      <vt:lpstr>蛮力匹配</vt:lpstr>
      <vt:lpstr>蛮力匹配</vt:lpstr>
      <vt:lpstr>蛮力匹配</vt:lpstr>
      <vt:lpstr>蛮力算法</vt:lpstr>
      <vt:lpstr>改进分析</vt:lpstr>
      <vt:lpstr>改进分析</vt:lpstr>
      <vt:lpstr>改进分析</vt:lpstr>
      <vt:lpstr>改进分析</vt:lpstr>
      <vt:lpstr>改进分析</vt:lpstr>
      <vt:lpstr>新的构思</vt:lpstr>
      <vt:lpstr>KMP算法</vt:lpstr>
      <vt:lpstr>KMP算法</vt:lpstr>
      <vt:lpstr>KMP算法</vt:lpstr>
      <vt:lpstr>蛮力算法的匹配情况</vt:lpstr>
      <vt:lpstr>KMP算法</vt:lpstr>
      <vt:lpstr>KMP算法</vt:lpstr>
      <vt:lpstr>KMP算法</vt:lpstr>
      <vt:lpstr>KMP算法</vt:lpstr>
      <vt:lpstr>KMP算法</vt:lpstr>
      <vt:lpstr>KMP算法</vt:lpstr>
      <vt:lpstr>KMP算法</vt:lpstr>
      <vt:lpstr>散列方法：Karp-Rabin算法</vt:lpstr>
      <vt:lpstr>散列方法：Karp-Rabin算法</vt:lpstr>
      <vt:lpstr>散列方法：Karp-Rabin算法</vt:lpstr>
      <vt:lpstr>散列方法：Karp-Rabin算法</vt:lpstr>
      <vt:lpstr>散列方法：Karp-Rabin算法</vt:lpstr>
    </vt:vector>
  </TitlesOfParts>
  <Company>江苏大丰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Jia Qing-Shan</cp:lastModifiedBy>
  <cp:revision>1995</cp:revision>
  <dcterms:created xsi:type="dcterms:W3CDTF">2011-01-31T10:16:00Z</dcterms:created>
  <dcterms:modified xsi:type="dcterms:W3CDTF">2022-12-23T04:22:21Z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5F1CD44785144156B72E30C61D980046</vt:lpwstr>
  </property>
  <property fmtid="{D5CDD505-2E9C-101B-9397-08002B2CF9AE}" pid="3" name="KSOProductBuildVer">
    <vt:lpwstr>2052-11.1.0.12763</vt:lpwstr>
  </property>
</Properties>
</file>